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sldIdLst>
    <p:sldId id="256" r:id="rId2"/>
    <p:sldId id="257" r:id="rId3"/>
    <p:sldId id="262" r:id="rId4"/>
    <p:sldId id="258" r:id="rId5"/>
    <p:sldId id="260" r:id="rId6"/>
    <p:sldId id="259" r:id="rId7"/>
    <p:sldId id="284" r:id="rId8"/>
    <p:sldId id="261" r:id="rId9"/>
    <p:sldId id="285" r:id="rId10"/>
    <p:sldId id="286" r:id="rId11"/>
    <p:sldId id="269" r:id="rId12"/>
    <p:sldId id="287" r:id="rId13"/>
    <p:sldId id="289" r:id="rId14"/>
    <p:sldId id="288" r:id="rId15"/>
    <p:sldId id="290" r:id="rId16"/>
    <p:sldId id="291" r:id="rId17"/>
    <p:sldId id="280" r:id="rId18"/>
    <p:sldId id="292" r:id="rId19"/>
    <p:sldId id="293" r:id="rId20"/>
    <p:sldId id="294"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2" autoAdjust="0"/>
    <p:restoredTop sz="94660"/>
  </p:normalViewPr>
  <p:slideViewPr>
    <p:cSldViewPr snapToGrid="0">
      <p:cViewPr>
        <p:scale>
          <a:sx n="50" d="100"/>
          <a:sy n="50" d="100"/>
        </p:scale>
        <p:origin x="1332" y="8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3600" y="1498602"/>
            <a:ext cx="7010400" cy="3298825"/>
          </a:xfrm>
        </p:spPr>
        <p:txBody>
          <a:bodyPr>
            <a:normAutofit/>
          </a:bodyPr>
          <a:lstStyle>
            <a:lvl1pPr>
              <a:lnSpc>
                <a:spcPct val="90000"/>
              </a:lnSpc>
              <a:defRPr sz="5400" cap="none" baseline="0"/>
            </a:lvl1pPr>
          </a:lstStyle>
          <a:p>
            <a:r>
              <a:rPr lang="en-US"/>
              <a:t>Click to edit Master title style</a:t>
            </a:r>
            <a:endParaRPr/>
          </a:p>
        </p:txBody>
      </p:sp>
      <p:sp>
        <p:nvSpPr>
          <p:cNvPr id="3" name="Subtitle 2"/>
          <p:cNvSpPr>
            <a:spLocks noGrp="1"/>
          </p:cNvSpPr>
          <p:nvPr>
            <p:ph type="subTitle" idx="1"/>
          </p:nvPr>
        </p:nvSpPr>
        <p:spPr>
          <a:xfrm>
            <a:off x="4673600" y="4927600"/>
            <a:ext cx="7010400" cy="1244600"/>
          </a:xfrm>
        </p:spPr>
        <p:txBody>
          <a:bodyPr>
            <a:normAutofit/>
          </a:bodyPr>
          <a:lstStyle>
            <a:lvl1pPr marL="0" indent="0" algn="l">
              <a:spcBef>
                <a:spcPts val="0"/>
              </a:spcBef>
              <a:buNone/>
              <a:defRPr sz="2800" b="0">
                <a:solidFill>
                  <a:schemeClr val="tx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10961669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7AECB6C2-1084-4AED-A74A-DF028B0094EA}" type="datetimeFigureOut">
              <a:rPr lang="en-US"/>
              <a:t>11/30/2021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591C5AD9-787D-40FA-8A4D-16A055B9AF81}" type="slidenum">
              <a:rPr/>
              <a:t>‹#›</a:t>
            </a:fld>
            <a:endParaRPr/>
          </a:p>
        </p:txBody>
      </p:sp>
    </p:spTree>
    <p:extLst>
      <p:ext uri="{BB962C8B-B14F-4D97-AF65-F5344CB8AC3E}">
        <p14:creationId xmlns:p14="http://schemas.microsoft.com/office/powerpoint/2010/main" val="248207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5200" y="274639"/>
            <a:ext cx="1422400" cy="5897561"/>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17600" y="274639"/>
            <a:ext cx="8534401" cy="589756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7AECB6C2-1084-4AED-A74A-DF028B0094EA}" type="datetimeFigureOut">
              <a:rPr lang="en-US"/>
              <a:t>11/30/2021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591C5AD9-787D-40FA-8A4D-16A055B9AF81}" type="slidenum">
              <a:rPr/>
              <a:t>‹#›</a:t>
            </a:fld>
            <a:endParaRPr/>
          </a:p>
        </p:txBody>
      </p:sp>
    </p:spTree>
    <p:extLst>
      <p:ext uri="{BB962C8B-B14F-4D97-AF65-F5344CB8AC3E}">
        <p14:creationId xmlns:p14="http://schemas.microsoft.com/office/powerpoint/2010/main" val="5404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B5A30F4-0B4E-4E4B-BC36-C30CD13F4E17}" type="datetimeFigureOut">
              <a:rPr lang="en-US"/>
              <a:t>11/30/2021</a:t>
            </a:fld>
            <a:endParaRPr dirty="0"/>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A60BA0E-20D0-4E7C-B286-26C960A6788F}" type="slidenum">
              <a:rPr/>
              <a:t>‹#›</a:t>
            </a:fld>
            <a:endParaRPr/>
          </a:p>
        </p:txBody>
      </p:sp>
    </p:spTree>
    <p:extLst>
      <p:ext uri="{BB962C8B-B14F-4D97-AF65-F5344CB8AC3E}">
        <p14:creationId xmlns:p14="http://schemas.microsoft.com/office/powerpoint/2010/main" val="2626174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2800" y="4445000"/>
            <a:ext cx="7010400" cy="1930400"/>
          </a:xfrm>
        </p:spPr>
        <p:txBody>
          <a:bodyPr anchor="t">
            <a:normAutofit/>
          </a:bodyPr>
          <a:lstStyle>
            <a:lvl1pPr algn="l">
              <a:defRPr sz="5400" b="0" cap="none" baseline="0"/>
            </a:lvl1pPr>
          </a:lstStyle>
          <a:p>
            <a:r>
              <a:rPr lang="en-US"/>
              <a:t>Click to edit Master title style</a:t>
            </a:r>
            <a:endParaRPr dirty="0"/>
          </a:p>
        </p:txBody>
      </p:sp>
      <p:sp>
        <p:nvSpPr>
          <p:cNvPr id="3" name="Text Placeholder 2"/>
          <p:cNvSpPr>
            <a:spLocks noGrp="1"/>
          </p:cNvSpPr>
          <p:nvPr>
            <p:ph type="body" idx="1"/>
          </p:nvPr>
        </p:nvSpPr>
        <p:spPr>
          <a:xfrm>
            <a:off x="812800" y="3124201"/>
            <a:ext cx="7010400" cy="1296987"/>
          </a:xfrm>
        </p:spPr>
        <p:txBody>
          <a:bodyPr anchor="b">
            <a:normAutofit/>
          </a:bodyPr>
          <a:lstStyle>
            <a:lvl1pPr marL="0" indent="0">
              <a:spcBef>
                <a:spcPts val="0"/>
              </a:spcBef>
              <a:buNone/>
              <a:defRPr sz="2800">
                <a:solidFill>
                  <a:schemeClr val="tx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32643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17600" y="1701800"/>
            <a:ext cx="4978400" cy="4470400"/>
          </a:xfrm>
        </p:spPr>
        <p:txBody>
          <a:bodyPr>
            <a:normAutofit/>
          </a:bodyPr>
          <a:lstStyle>
            <a:lvl1pPr>
              <a:defRPr sz="2400"/>
            </a:lvl1pPr>
            <a:lvl2pPr>
              <a:defRPr sz="2000"/>
            </a:lvl2pPr>
            <a:lvl3pPr>
              <a:defRPr sz="1800"/>
            </a:lvl3pPr>
            <a:lvl4pPr>
              <a:defRPr sz="1800"/>
            </a:lvl4pPr>
            <a:lvl5pPr marL="2011328">
              <a:defRPr sz="1800"/>
            </a:lvl5pPr>
            <a:lvl6pPr marL="1706581" indent="0">
              <a:buNone/>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99200" y="1701800"/>
            <a:ext cx="4978400" cy="4470400"/>
          </a:xfrm>
        </p:spPr>
        <p:txBody>
          <a:bodyPr>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DD204D1-F9BD-4643-8480-6EA41EB484F1}" type="datetimeFigureOut">
              <a:rPr lang="en-US"/>
              <a:t>11/30/2021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139543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1665" y="1608836"/>
            <a:ext cx="4974336"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117600" y="2209800"/>
            <a:ext cx="4978400"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03264" y="1608836"/>
            <a:ext cx="4974336"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299200" y="2209800"/>
            <a:ext cx="4978400" cy="3962400"/>
          </a:xfrm>
        </p:spPr>
        <p:txBody>
          <a:bodyPr>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DD204D1-F9BD-4643-8480-6EA41EB484F1}" type="datetimeFigureOut">
              <a:rPr lang="en-US"/>
              <a:t>11/30/2021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118349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DD204D1-F9BD-4643-8480-6EA41EB484F1}" type="datetimeFigureOut">
              <a:rPr lang="en-US"/>
              <a:t>11/30/2021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271090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D204D1-F9BD-4643-8480-6EA41EB484F1}" type="datetimeFigureOut">
              <a:rPr lang="en-US"/>
              <a:t>11/30/2021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EB37DED6-D4C7-42EE-AB49-D2E39E64FDE4}" type="slidenum">
              <a:rPr/>
              <a:t>‹#›</a:t>
            </a:fld>
            <a:endParaRPr/>
          </a:p>
        </p:txBody>
      </p:sp>
    </p:spTree>
    <p:extLst>
      <p:ext uri="{BB962C8B-B14F-4D97-AF65-F5344CB8AC3E}">
        <p14:creationId xmlns:p14="http://schemas.microsoft.com/office/powerpoint/2010/main" val="3567110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2400" y="0"/>
            <a:ext cx="79248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304801" y="1701800"/>
            <a:ext cx="3352800" cy="2844800"/>
          </a:xfrm>
        </p:spPr>
        <p:txBody>
          <a:bodyPr anchor="b">
            <a:normAutofit/>
          </a:bodyPr>
          <a:lstStyle>
            <a:lvl1pPr algn="l">
              <a:defRPr sz="2000" b="1"/>
            </a:lvl1pPr>
          </a:lstStyle>
          <a:p>
            <a:r>
              <a:rPr lang="en-US"/>
              <a:t>Click to edit Master title style</a:t>
            </a:r>
            <a:endParaRPr/>
          </a:p>
        </p:txBody>
      </p:sp>
      <p:sp>
        <p:nvSpPr>
          <p:cNvPr id="4" name="Text Placeholder 3"/>
          <p:cNvSpPr>
            <a:spLocks noGrp="1"/>
          </p:cNvSpPr>
          <p:nvPr>
            <p:ph type="body" sz="half" idx="2"/>
          </p:nvPr>
        </p:nvSpPr>
        <p:spPr>
          <a:xfrm>
            <a:off x="304801" y="4648200"/>
            <a:ext cx="3352800" cy="1727200"/>
          </a:xfrm>
        </p:spPr>
        <p:txBody>
          <a:bodyPr>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4470401" y="482600"/>
            <a:ext cx="6807200" cy="5892800"/>
          </a:xfrm>
        </p:spPr>
        <p:txBody>
          <a:bodyPr>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126BF754-515F-40B9-8D24-D54D5825B3D0}" type="datetimeFigureOut">
              <a:rPr lang="en-US"/>
              <a:t>11/30/2021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DFBB78A-01B4-41F2-96B0-677A4A282832}" type="slidenum">
              <a:rPr/>
              <a:t>‹#›</a:t>
            </a:fld>
            <a:endParaRPr/>
          </a:p>
        </p:txBody>
      </p:sp>
    </p:spTree>
    <p:extLst>
      <p:ext uri="{BB962C8B-B14F-4D97-AF65-F5344CB8AC3E}">
        <p14:creationId xmlns:p14="http://schemas.microsoft.com/office/powerpoint/2010/main" val="1249907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801" y="0"/>
            <a:ext cx="80264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1"/>
          <p:cNvSpPr>
            <a:spLocks noGrp="1"/>
          </p:cNvSpPr>
          <p:nvPr>
            <p:ph type="title"/>
          </p:nvPr>
        </p:nvSpPr>
        <p:spPr>
          <a:xfrm>
            <a:off x="2438401" y="4800600"/>
            <a:ext cx="7315200" cy="762000"/>
          </a:xfrm>
        </p:spPr>
        <p:txBody>
          <a:bodyPr anchor="b">
            <a:normAutofit/>
          </a:bodyPr>
          <a:lstStyle>
            <a:lvl1pPr algn="l">
              <a:defRPr sz="2000" b="1"/>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2438401" y="279402"/>
            <a:ext cx="7315200" cy="4448175"/>
          </a:xfrm>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2438401" y="5562600"/>
            <a:ext cx="7315200" cy="812800"/>
          </a:xfrm>
        </p:spPr>
        <p:txBody>
          <a:bodyPr>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126BF754-515F-40B9-8D24-D54D5825B3D0}" type="datetimeFigureOut">
              <a:rPr lang="en-US"/>
              <a:t>11/30/2021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DFBB78A-01B4-41F2-96B0-677A4A282832}" type="slidenum">
              <a:rPr/>
              <a:t>‹#›</a:t>
            </a:fld>
            <a:endParaRPr/>
          </a:p>
        </p:txBody>
      </p:sp>
    </p:spTree>
    <p:extLst>
      <p:ext uri="{BB962C8B-B14F-4D97-AF65-F5344CB8AC3E}">
        <p14:creationId xmlns:p14="http://schemas.microsoft.com/office/powerpoint/2010/main" val="3553574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304801" y="0"/>
            <a:ext cx="1158240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sz="1800"/>
          </a:p>
        </p:txBody>
      </p:sp>
      <p:sp>
        <p:nvSpPr>
          <p:cNvPr id="2" name="Title Placeholder 1"/>
          <p:cNvSpPr>
            <a:spLocks noGrp="1"/>
          </p:cNvSpPr>
          <p:nvPr>
            <p:ph type="title"/>
          </p:nvPr>
        </p:nvSpPr>
        <p:spPr>
          <a:xfrm>
            <a:off x="1117600" y="76200"/>
            <a:ext cx="10160000"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600" y="1701800"/>
            <a:ext cx="10160000" cy="44704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117600" y="6400802"/>
            <a:ext cx="2743200" cy="320675"/>
          </a:xfrm>
          <a:prstGeom prst="rect">
            <a:avLst/>
          </a:prstGeom>
        </p:spPr>
        <p:txBody>
          <a:bodyPr vert="horz" lIns="121899" tIns="60949" rIns="121899" bIns="60949" rtlCol="0" anchor="b"/>
          <a:lstStyle>
            <a:lvl1pPr algn="l">
              <a:defRPr sz="1200" baseline="0">
                <a:solidFill>
                  <a:schemeClr val="tx2">
                    <a:lumMod val="65000"/>
                    <a:lumOff val="35000"/>
                  </a:schemeClr>
                </a:solidFill>
              </a:defRPr>
            </a:lvl1pPr>
          </a:lstStyle>
          <a:p>
            <a:fld id="{2DD204D1-F9BD-4643-8480-6EA41EB484F1}" type="datetimeFigureOut">
              <a:rPr lang="en-US" smtClean="0"/>
              <a:pPr/>
              <a:t>11/30/2021</a:t>
            </a:fld>
            <a:endParaRPr lang="en-US"/>
          </a:p>
        </p:txBody>
      </p:sp>
      <p:sp>
        <p:nvSpPr>
          <p:cNvPr id="5" name="Footer Placeholder 4"/>
          <p:cNvSpPr>
            <a:spLocks noGrp="1"/>
          </p:cNvSpPr>
          <p:nvPr>
            <p:ph type="ftr" sz="quarter" idx="3"/>
          </p:nvPr>
        </p:nvSpPr>
        <p:spPr>
          <a:xfrm>
            <a:off x="3908861" y="6400802"/>
            <a:ext cx="6217920" cy="320675"/>
          </a:xfrm>
          <a:prstGeom prst="rect">
            <a:avLst/>
          </a:prstGeom>
        </p:spPr>
        <p:txBody>
          <a:bodyPr vert="horz" lIns="121899" tIns="60949" rIns="121899" bIns="60949" rtlCol="0" anchor="b"/>
          <a:lstStyle>
            <a:lvl1pPr algn="ctr">
              <a:defRPr sz="1200" baseline="0">
                <a:solidFill>
                  <a:schemeClr val="tx2">
                    <a:lumMod val="65000"/>
                    <a:lumOff val="35000"/>
                  </a:schemeClr>
                </a:solidFill>
              </a:defRPr>
            </a:lvl1pPr>
          </a:lstStyle>
          <a:p>
            <a:endParaRPr lang="en-US"/>
          </a:p>
        </p:txBody>
      </p:sp>
      <p:sp>
        <p:nvSpPr>
          <p:cNvPr id="6" name="Slide Number Placeholder 5"/>
          <p:cNvSpPr>
            <a:spLocks noGrp="1"/>
          </p:cNvSpPr>
          <p:nvPr>
            <p:ph type="sldNum" sz="quarter" idx="4"/>
          </p:nvPr>
        </p:nvSpPr>
        <p:spPr>
          <a:xfrm>
            <a:off x="10169795" y="6400802"/>
            <a:ext cx="1107806" cy="320675"/>
          </a:xfrm>
          <a:prstGeom prst="rect">
            <a:avLst/>
          </a:prstGeom>
        </p:spPr>
        <p:txBody>
          <a:bodyPr vert="horz" lIns="121899" tIns="60949" rIns="121899" bIns="60949" rtlCol="0" anchor="b"/>
          <a:lstStyle>
            <a:lvl1pPr algn="r">
              <a:defRPr sz="1200" baseline="0">
                <a:solidFill>
                  <a:schemeClr val="tx2">
                    <a:lumMod val="65000"/>
                    <a:lumOff val="35000"/>
                  </a:schemeClr>
                </a:solidFill>
              </a:defRPr>
            </a:lvl1pPr>
          </a:lstStyle>
          <a:p>
            <a:fld id="{EB37DED6-D4C7-42EE-AB49-D2E39E64FDE4}" type="slidenum">
              <a:rPr lang="en-US" smtClean="0"/>
              <a:pPr/>
              <a:t>‹#›</a:t>
            </a:fld>
            <a:endParaRPr lang="en-US"/>
          </a:p>
        </p:txBody>
      </p:sp>
    </p:spTree>
    <p:extLst>
      <p:ext uri="{BB962C8B-B14F-4D97-AF65-F5344CB8AC3E}">
        <p14:creationId xmlns:p14="http://schemas.microsoft.com/office/powerpoint/2010/main" val="17103535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p:titleStyle>
    <p:bodyStyle>
      <a:lvl1pPr marL="304747" indent="-304747" algn="l" defTabSz="1218987" rtl="0" eaLnBrk="1" latinLnBrk="0" hangingPunct="1">
        <a:lnSpc>
          <a:spcPct val="95000"/>
        </a:lnSpc>
        <a:spcBef>
          <a:spcPts val="1866"/>
        </a:spcBef>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6pPr>
      <a:lvl7pPr marL="286461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7pPr>
      <a:lvl8pPr marL="3291264"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8pPr>
      <a:lvl9pPr marL="377885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000" b="1" i="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ONLINE LIBRARY  MANAGEMENT SYSTEM OF AN  INSTITUTE</a:t>
            </a:r>
          </a:p>
        </p:txBody>
      </p:sp>
      <p:sp>
        <p:nvSpPr>
          <p:cNvPr id="3" name="Subtitle 2"/>
          <p:cNvSpPr>
            <a:spLocks noGrp="1"/>
          </p:cNvSpPr>
          <p:nvPr>
            <p:ph type="subTitle" idx="1"/>
          </p:nvPr>
        </p:nvSpPr>
        <p:spPr>
          <a:xfrm>
            <a:off x="623993" y="3002280"/>
            <a:ext cx="10949517" cy="1752600"/>
          </a:xfrm>
        </p:spPr>
        <p:txBody>
          <a:bodyPr/>
          <a:lstStyle/>
          <a:p>
            <a:pPr algn="ctr"/>
            <a:endParaRPr lang="en-US" sz="1800" b="1" dirty="0">
              <a:solidFill>
                <a:schemeClr val="accent1"/>
              </a:solidFill>
              <a:effectLst>
                <a:outerShdw blurRad="38100" dist="25400" dir="5400000" algn="ctr" rotWithShape="0">
                  <a:srgbClr val="6E747A">
                    <a:alpha val="43000"/>
                  </a:srgbClr>
                </a:outerShdw>
              </a:effectLst>
            </a:endParaRPr>
          </a:p>
          <a:p>
            <a:pPr algn="ctr"/>
            <a:endParaRPr lang="en-US" dirty="0"/>
          </a:p>
          <a:p>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8EB0A7E7-35C2-44F8-BFD0-97CE08976DF2}"/>
              </a:ext>
            </a:extLst>
          </p:cNvPr>
          <p:cNvSpPr txBox="1"/>
          <p:nvPr/>
        </p:nvSpPr>
        <p:spPr>
          <a:xfrm>
            <a:off x="7136780" y="4939990"/>
            <a:ext cx="4137103" cy="1200329"/>
          </a:xfrm>
          <a:prstGeom prst="rect">
            <a:avLst/>
          </a:prstGeom>
          <a:noFill/>
        </p:spPr>
        <p:txBody>
          <a:bodyPr wrap="square" rtlCol="0">
            <a:spAutoFit/>
          </a:bodyPr>
          <a:lstStyle/>
          <a:p>
            <a:r>
              <a:rPr lang="en-US" dirty="0"/>
              <a:t>Presented by:</a:t>
            </a:r>
          </a:p>
          <a:p>
            <a:pPr marL="285750" indent="-285750">
              <a:buFont typeface="Wingdings" panose="05000000000000000000" pitchFamily="2" charset="2"/>
              <a:buChar char="Ø"/>
            </a:pPr>
            <a:r>
              <a:rPr lang="en-US" dirty="0"/>
              <a:t>Abhishek Maurya (1901002)</a:t>
            </a:r>
          </a:p>
          <a:p>
            <a:pPr marL="285750" indent="-285750">
              <a:buFont typeface="Wingdings" panose="05000000000000000000" pitchFamily="2" charset="2"/>
              <a:buChar char="Ø"/>
            </a:pPr>
            <a:r>
              <a:rPr lang="en-US" dirty="0"/>
              <a:t>Ravikant Sharma  (1901053)</a:t>
            </a:r>
          </a:p>
          <a:p>
            <a:pPr marL="285750" indent="-285750">
              <a:buFont typeface="Wingdings" panose="05000000000000000000" pitchFamily="2" charset="2"/>
              <a:buChar char="Ø"/>
            </a:pPr>
            <a:r>
              <a:rPr lang="en-US" dirty="0"/>
              <a:t>Shivank Bhardwaj (1901066)</a:t>
            </a:r>
            <a:endParaRPr lang="en-IN"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07977-077F-413D-A353-7FFA786A3619}"/>
              </a:ext>
            </a:extLst>
          </p:cNvPr>
          <p:cNvSpPr>
            <a:spLocks noGrp="1"/>
          </p:cNvSpPr>
          <p:nvPr>
            <p:ph type="title"/>
          </p:nvPr>
        </p:nvSpPr>
        <p:spPr>
          <a:xfrm>
            <a:off x="1118897" y="76200"/>
            <a:ext cx="10157354" cy="1120552"/>
          </a:xfrm>
        </p:spPr>
        <p:txBody>
          <a:bodyPr/>
          <a:lstStyle/>
          <a:p>
            <a:r>
              <a:rPr lang="en-US" dirty="0" err="1"/>
              <a:t>SiteUsers</a:t>
            </a:r>
            <a:r>
              <a:rPr lang="en-US" dirty="0"/>
              <a:t> Table</a:t>
            </a:r>
            <a:endParaRPr lang="en-IN" dirty="0"/>
          </a:p>
        </p:txBody>
      </p:sp>
      <p:graphicFrame>
        <p:nvGraphicFramePr>
          <p:cNvPr id="3" name="Table 3">
            <a:extLst>
              <a:ext uri="{FF2B5EF4-FFF2-40B4-BE49-F238E27FC236}">
                <a16:creationId xmlns:a16="http://schemas.microsoft.com/office/drawing/2014/main" id="{84B193F5-4226-4436-83FC-29861A503EC3}"/>
              </a:ext>
            </a:extLst>
          </p:cNvPr>
          <p:cNvGraphicFramePr>
            <a:graphicFrameLocks noGrp="1"/>
          </p:cNvGraphicFramePr>
          <p:nvPr/>
        </p:nvGraphicFramePr>
        <p:xfrm>
          <a:off x="1118897" y="1484784"/>
          <a:ext cx="8125884" cy="2225040"/>
        </p:xfrm>
        <a:graphic>
          <a:graphicData uri="http://schemas.openxmlformats.org/drawingml/2006/table">
            <a:tbl>
              <a:tblPr firstRow="1" bandRow="1">
                <a:tableStyleId>{69012ECD-51FC-41F1-AA8D-1B2483CD663E}</a:tableStyleId>
              </a:tblPr>
              <a:tblGrid>
                <a:gridCol w="2024775">
                  <a:extLst>
                    <a:ext uri="{9D8B030D-6E8A-4147-A177-3AD203B41FA5}">
                      <a16:colId xmlns:a16="http://schemas.microsoft.com/office/drawing/2014/main" val="41271039"/>
                    </a:ext>
                  </a:extLst>
                </a:gridCol>
                <a:gridCol w="2304256">
                  <a:extLst>
                    <a:ext uri="{9D8B030D-6E8A-4147-A177-3AD203B41FA5}">
                      <a16:colId xmlns:a16="http://schemas.microsoft.com/office/drawing/2014/main" val="3783554231"/>
                    </a:ext>
                  </a:extLst>
                </a:gridCol>
                <a:gridCol w="3796853">
                  <a:extLst>
                    <a:ext uri="{9D8B030D-6E8A-4147-A177-3AD203B41FA5}">
                      <a16:colId xmlns:a16="http://schemas.microsoft.com/office/drawing/2014/main" val="4259379172"/>
                    </a:ext>
                  </a:extLst>
                </a:gridCol>
              </a:tblGrid>
              <a:tr h="370840">
                <a:tc>
                  <a:txBody>
                    <a:bodyPr/>
                    <a:lstStyle/>
                    <a:p>
                      <a:r>
                        <a:rPr lang="en-US" sz="1400" dirty="0"/>
                        <a:t>Field Name</a:t>
                      </a:r>
                      <a:endParaRPr lang="en-IN" sz="1400" dirty="0"/>
                    </a:p>
                  </a:txBody>
                  <a:tcPr/>
                </a:tc>
                <a:tc>
                  <a:txBody>
                    <a:bodyPr/>
                    <a:lstStyle/>
                    <a:p>
                      <a:r>
                        <a:rPr lang="en-US" sz="1400" dirty="0"/>
                        <a:t>Data Type</a:t>
                      </a:r>
                      <a:endParaRPr lang="en-IN" sz="1400" dirty="0"/>
                    </a:p>
                  </a:txBody>
                  <a:tcPr/>
                </a:tc>
                <a:tc>
                  <a:txBody>
                    <a:bodyPr/>
                    <a:lstStyle/>
                    <a:p>
                      <a:r>
                        <a:rPr lang="en-US" sz="1400" dirty="0"/>
                        <a:t>Comment</a:t>
                      </a:r>
                      <a:endParaRPr lang="en-IN" sz="1400" dirty="0"/>
                    </a:p>
                  </a:txBody>
                  <a:tcPr/>
                </a:tc>
                <a:extLst>
                  <a:ext uri="{0D108BD9-81ED-4DB2-BD59-A6C34878D82A}">
                    <a16:rowId xmlns:a16="http://schemas.microsoft.com/office/drawing/2014/main" val="2893232131"/>
                  </a:ext>
                </a:extLst>
              </a:tr>
              <a:tr h="370840">
                <a:tc>
                  <a:txBody>
                    <a:bodyPr/>
                    <a:lstStyle/>
                    <a:p>
                      <a:r>
                        <a:rPr lang="en-US" sz="1400" dirty="0"/>
                        <a:t>SITEUSERNO</a:t>
                      </a:r>
                      <a:endParaRPr lang="en-IN" sz="1400" dirty="0"/>
                    </a:p>
                  </a:txBody>
                  <a:tcPr/>
                </a:tc>
                <a:tc>
                  <a:txBody>
                    <a:bodyPr/>
                    <a:lstStyle/>
                    <a:p>
                      <a:r>
                        <a:rPr lang="en-US" sz="1400" dirty="0"/>
                        <a:t>Number</a:t>
                      </a:r>
                      <a:endParaRPr lang="en-IN" sz="1400" dirty="0"/>
                    </a:p>
                  </a:txBody>
                  <a:tcPr/>
                </a:tc>
                <a:tc>
                  <a:txBody>
                    <a:bodyPr/>
                    <a:lstStyle/>
                    <a:p>
                      <a:r>
                        <a:rPr lang="en-US" sz="1400" dirty="0"/>
                        <a:t> PRIMARY KEY</a:t>
                      </a:r>
                      <a:endParaRPr lang="en-IN" sz="1400" dirty="0"/>
                    </a:p>
                  </a:txBody>
                  <a:tcPr/>
                </a:tc>
                <a:extLst>
                  <a:ext uri="{0D108BD9-81ED-4DB2-BD59-A6C34878D82A}">
                    <a16:rowId xmlns:a16="http://schemas.microsoft.com/office/drawing/2014/main" val="2638167215"/>
                  </a:ext>
                </a:extLst>
              </a:tr>
              <a:tr h="370840">
                <a:tc>
                  <a:txBody>
                    <a:bodyPr/>
                    <a:lstStyle/>
                    <a:p>
                      <a:r>
                        <a:rPr lang="en-US" sz="1400" dirty="0"/>
                        <a:t>SITEUSERNAME</a:t>
                      </a:r>
                      <a:endParaRPr lang="en-IN" sz="1400" dirty="0"/>
                    </a:p>
                  </a:txBody>
                  <a:tcPr/>
                </a:tc>
                <a:tc>
                  <a:txBody>
                    <a:bodyPr/>
                    <a:lstStyle/>
                    <a:p>
                      <a:r>
                        <a:rPr lang="en-US" sz="1400" dirty="0"/>
                        <a:t>Varchar2 (16)</a:t>
                      </a:r>
                      <a:endParaRPr lang="en-IN" sz="1400" dirty="0"/>
                    </a:p>
                  </a:txBody>
                  <a:tcPr/>
                </a:tc>
                <a:tc>
                  <a:txBody>
                    <a:bodyPr/>
                    <a:lstStyle/>
                    <a:p>
                      <a:r>
                        <a:rPr lang="en-US" sz="1400" dirty="0"/>
                        <a:t>UNIQUE, NOT NULL </a:t>
                      </a:r>
                      <a:endParaRPr lang="en-IN" sz="1400" dirty="0"/>
                    </a:p>
                  </a:txBody>
                  <a:tcPr/>
                </a:tc>
                <a:extLst>
                  <a:ext uri="{0D108BD9-81ED-4DB2-BD59-A6C34878D82A}">
                    <a16:rowId xmlns:a16="http://schemas.microsoft.com/office/drawing/2014/main" val="793842606"/>
                  </a:ext>
                </a:extLst>
              </a:tr>
              <a:tr h="370840">
                <a:tc>
                  <a:txBody>
                    <a:bodyPr/>
                    <a:lstStyle/>
                    <a:p>
                      <a:r>
                        <a:rPr lang="en-US" sz="1400" dirty="0"/>
                        <a:t>PASSWORD</a:t>
                      </a:r>
                      <a:endParaRPr lang="en-IN" sz="1400" dirty="0"/>
                    </a:p>
                  </a:txBody>
                  <a:tcPr/>
                </a:tc>
                <a:tc>
                  <a:txBody>
                    <a:bodyPr/>
                    <a:lstStyle/>
                    <a:p>
                      <a:r>
                        <a:rPr lang="en-US" sz="1400" dirty="0"/>
                        <a:t>Varchar2 (16)</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545721668"/>
                  </a:ext>
                </a:extLst>
              </a:tr>
              <a:tr h="370840">
                <a:tc>
                  <a:txBody>
                    <a:bodyPr/>
                    <a:lstStyle/>
                    <a:p>
                      <a:r>
                        <a:rPr lang="en-US" sz="1400" dirty="0"/>
                        <a:t>USERTYPENO</a:t>
                      </a:r>
                      <a:endParaRPr lang="en-IN" sz="1400" dirty="0"/>
                    </a:p>
                  </a:txBody>
                  <a:tcPr/>
                </a:tc>
                <a:tc>
                  <a:txBody>
                    <a:bodyPr/>
                    <a:lstStyle/>
                    <a:p>
                      <a:r>
                        <a:rPr lang="en-US" sz="1400" dirty="0"/>
                        <a:t>Number </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343208702"/>
                  </a:ext>
                </a:extLst>
              </a:tr>
              <a:tr h="370840">
                <a:tc>
                  <a:txBody>
                    <a:bodyPr/>
                    <a:lstStyle/>
                    <a:p>
                      <a:r>
                        <a:rPr lang="en-US" sz="1400" dirty="0"/>
                        <a:t>STATUS</a:t>
                      </a:r>
                      <a:endParaRPr lang="en-IN" sz="1400" dirty="0"/>
                    </a:p>
                  </a:txBody>
                  <a:tcPr/>
                </a:tc>
                <a:tc>
                  <a:txBody>
                    <a:bodyPr/>
                    <a:lstStyle/>
                    <a:p>
                      <a:r>
                        <a:rPr lang="en-US" sz="1400" dirty="0"/>
                        <a:t>Varchar2 (30)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775188636"/>
                  </a:ext>
                </a:extLst>
              </a:tr>
            </a:tbl>
          </a:graphicData>
        </a:graphic>
      </p:graphicFrame>
    </p:spTree>
    <p:extLst>
      <p:ext uri="{BB962C8B-B14F-4D97-AF65-F5344CB8AC3E}">
        <p14:creationId xmlns:p14="http://schemas.microsoft.com/office/powerpoint/2010/main" val="293316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43069"/>
            <a:ext cx="10157354" cy="1397000"/>
          </a:xfrm>
        </p:spPr>
        <p:txBody>
          <a:bodyPr/>
          <a:lstStyle/>
          <a:p>
            <a:r>
              <a:rPr lang="en-US" dirty="0"/>
              <a:t>Members Table</a:t>
            </a:r>
          </a:p>
        </p:txBody>
      </p:sp>
      <p:graphicFrame>
        <p:nvGraphicFramePr>
          <p:cNvPr id="6" name="Table 6">
            <a:extLst>
              <a:ext uri="{FF2B5EF4-FFF2-40B4-BE49-F238E27FC236}">
                <a16:creationId xmlns:a16="http://schemas.microsoft.com/office/drawing/2014/main" id="{FF1C204A-DC1A-4E0A-9842-242E395B088A}"/>
              </a:ext>
            </a:extLst>
          </p:cNvPr>
          <p:cNvGraphicFramePr>
            <a:graphicFrameLocks noGrp="1"/>
          </p:cNvGraphicFramePr>
          <p:nvPr/>
        </p:nvGraphicFramePr>
        <p:xfrm>
          <a:off x="1199456" y="1484784"/>
          <a:ext cx="8568952" cy="3794760"/>
        </p:xfrm>
        <a:graphic>
          <a:graphicData uri="http://schemas.openxmlformats.org/drawingml/2006/table">
            <a:tbl>
              <a:tblPr firstRow="1" bandRow="1">
                <a:tableStyleId>{69012ECD-51FC-41F1-AA8D-1B2483CD663E}</a:tableStyleId>
              </a:tblPr>
              <a:tblGrid>
                <a:gridCol w="2016224">
                  <a:extLst>
                    <a:ext uri="{9D8B030D-6E8A-4147-A177-3AD203B41FA5}">
                      <a16:colId xmlns:a16="http://schemas.microsoft.com/office/drawing/2014/main" val="1899455431"/>
                    </a:ext>
                  </a:extLst>
                </a:gridCol>
                <a:gridCol w="2016224">
                  <a:extLst>
                    <a:ext uri="{9D8B030D-6E8A-4147-A177-3AD203B41FA5}">
                      <a16:colId xmlns:a16="http://schemas.microsoft.com/office/drawing/2014/main" val="1435961020"/>
                    </a:ext>
                  </a:extLst>
                </a:gridCol>
                <a:gridCol w="4536504">
                  <a:extLst>
                    <a:ext uri="{9D8B030D-6E8A-4147-A177-3AD203B41FA5}">
                      <a16:colId xmlns:a16="http://schemas.microsoft.com/office/drawing/2014/main" val="1057106299"/>
                    </a:ext>
                  </a:extLst>
                </a:gridCol>
              </a:tblGrid>
              <a:tr h="370840">
                <a:tc>
                  <a:txBody>
                    <a:bodyPr/>
                    <a:lstStyle/>
                    <a:p>
                      <a:r>
                        <a:rPr lang="en-US" dirty="0"/>
                        <a:t>Field Name</a:t>
                      </a:r>
                      <a:endParaRPr lang="en-IN" dirty="0"/>
                    </a:p>
                  </a:txBody>
                  <a:tcPr/>
                </a:tc>
                <a:tc>
                  <a:txBody>
                    <a:bodyPr/>
                    <a:lstStyle/>
                    <a:p>
                      <a:r>
                        <a:rPr lang="en-US" dirty="0"/>
                        <a:t>Data Type</a:t>
                      </a:r>
                      <a:endParaRPr lang="en-IN" dirty="0"/>
                    </a:p>
                  </a:txBody>
                  <a:tcPr/>
                </a:tc>
                <a:tc>
                  <a:txBody>
                    <a:bodyPr/>
                    <a:lstStyle/>
                    <a:p>
                      <a:r>
                        <a:rPr lang="en-US" dirty="0"/>
                        <a:t>COMMENT</a:t>
                      </a:r>
                      <a:endParaRPr lang="en-IN" dirty="0"/>
                    </a:p>
                  </a:txBody>
                  <a:tcPr/>
                </a:tc>
                <a:extLst>
                  <a:ext uri="{0D108BD9-81ED-4DB2-BD59-A6C34878D82A}">
                    <a16:rowId xmlns:a16="http://schemas.microsoft.com/office/drawing/2014/main" val="2274673635"/>
                  </a:ext>
                </a:extLst>
              </a:tr>
              <a:tr h="370840">
                <a:tc>
                  <a:txBody>
                    <a:bodyPr/>
                    <a:lstStyle/>
                    <a:p>
                      <a:r>
                        <a:rPr lang="en-US" sz="1400" dirty="0"/>
                        <a:t>MEMBERNO</a:t>
                      </a:r>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2521693262"/>
                  </a:ext>
                </a:extLst>
              </a:tr>
              <a:tr h="370840">
                <a:tc>
                  <a:txBody>
                    <a:bodyPr/>
                    <a:lstStyle/>
                    <a:p>
                      <a:r>
                        <a:rPr lang="en-US" sz="1400" dirty="0"/>
                        <a:t>FIRSTNAME</a:t>
                      </a:r>
                      <a:endParaRPr lang="en-IN" sz="1400" dirty="0"/>
                    </a:p>
                  </a:txBody>
                  <a:tcPr/>
                </a:tc>
                <a:tc>
                  <a:txBody>
                    <a:bodyPr/>
                    <a:lstStyle/>
                    <a:p>
                      <a:r>
                        <a:rPr lang="en-US" sz="1400" dirty="0"/>
                        <a:t>Varchar2 (20)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770542021"/>
                  </a:ext>
                </a:extLst>
              </a:tr>
              <a:tr h="370840">
                <a:tc>
                  <a:txBody>
                    <a:bodyPr/>
                    <a:lstStyle/>
                    <a:p>
                      <a:r>
                        <a:rPr lang="en-US" sz="1400" dirty="0"/>
                        <a:t>LASTNAME</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(20)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716998147"/>
                  </a:ext>
                </a:extLst>
              </a:tr>
              <a:tr h="370840">
                <a:tc>
                  <a:txBody>
                    <a:bodyPr/>
                    <a:lstStyle/>
                    <a:p>
                      <a:r>
                        <a:rPr lang="en-US" sz="1400" dirty="0"/>
                        <a:t>USERTYPENO</a:t>
                      </a:r>
                      <a:endParaRPr lang="en-IN" sz="1400" dirty="0"/>
                    </a:p>
                  </a:txBody>
                  <a:tcPr/>
                </a:tc>
                <a:tc>
                  <a:txBody>
                    <a:bodyPr/>
                    <a:lstStyle/>
                    <a:p>
                      <a:r>
                        <a:rPr lang="en-US" sz="1400" dirty="0"/>
                        <a:t>Number</a:t>
                      </a:r>
                    </a:p>
                  </a:txBody>
                  <a:tcPr/>
                </a:tc>
                <a:tc>
                  <a:txBody>
                    <a:bodyPr/>
                    <a:lstStyle/>
                    <a:p>
                      <a:r>
                        <a:rPr lang="en-US" sz="1400" dirty="0"/>
                        <a:t>REFRENCES USERTYPES(USERTYPENO), NOT NULL</a:t>
                      </a:r>
                      <a:endParaRPr lang="en-IN" sz="1400" dirty="0"/>
                    </a:p>
                  </a:txBody>
                  <a:tcPr/>
                </a:tc>
                <a:extLst>
                  <a:ext uri="{0D108BD9-81ED-4DB2-BD59-A6C34878D82A}">
                    <a16:rowId xmlns:a16="http://schemas.microsoft.com/office/drawing/2014/main" val="348120267"/>
                  </a:ext>
                </a:extLst>
              </a:tr>
              <a:tr h="370840">
                <a:tc>
                  <a:txBody>
                    <a:bodyPr/>
                    <a:lstStyle/>
                    <a:p>
                      <a:r>
                        <a:rPr lang="en-US" sz="1400" dirty="0"/>
                        <a:t>ADDRESS</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(80)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4010753359"/>
                  </a:ext>
                </a:extLst>
              </a:tr>
              <a:tr h="370840">
                <a:tc>
                  <a:txBody>
                    <a:bodyPr/>
                    <a:lstStyle/>
                    <a:p>
                      <a:r>
                        <a:rPr lang="en-US" sz="1400" dirty="0"/>
                        <a:t>REGDATE</a:t>
                      </a:r>
                      <a:endParaRPr lang="en-IN" sz="1400" dirty="0"/>
                    </a:p>
                  </a:txBody>
                  <a:tcPr/>
                </a:tc>
                <a:tc>
                  <a:txBody>
                    <a:bodyPr/>
                    <a:lstStyle/>
                    <a:p>
                      <a:r>
                        <a:rPr lang="en-US" sz="1400" dirty="0"/>
                        <a:t>Date (7)</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257001720"/>
                  </a:ext>
                </a:extLst>
              </a:tr>
              <a:tr h="370840">
                <a:tc>
                  <a:txBody>
                    <a:bodyPr/>
                    <a:lstStyle/>
                    <a:p>
                      <a:r>
                        <a:rPr lang="en-US" sz="1400" dirty="0"/>
                        <a:t>VALIDTILLDATE</a:t>
                      </a:r>
                      <a:endParaRPr lang="en-IN" sz="1400" dirty="0"/>
                    </a:p>
                  </a:txBody>
                  <a:tcPr/>
                </a:tc>
                <a:tc>
                  <a:txBody>
                    <a:bodyPr/>
                    <a:lstStyle/>
                    <a:p>
                      <a:r>
                        <a:rPr lang="en-US" sz="1400" dirty="0"/>
                        <a:t>Date (7)</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566966010"/>
                  </a:ext>
                </a:extLst>
              </a:tr>
              <a:tr h="370840">
                <a:tc>
                  <a:txBody>
                    <a:bodyPr/>
                    <a:lstStyle/>
                    <a:p>
                      <a:r>
                        <a:rPr lang="en-US" sz="1400" dirty="0"/>
                        <a:t>MOBILE</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(10)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369281199"/>
                  </a:ext>
                </a:extLst>
              </a:tr>
              <a:tr h="370840">
                <a:tc>
                  <a:txBody>
                    <a:bodyPr/>
                    <a:lstStyle/>
                    <a:p>
                      <a:r>
                        <a:rPr lang="en-US" sz="1400" dirty="0"/>
                        <a:t>SITEUSERNO</a:t>
                      </a:r>
                      <a:endParaRPr lang="en-IN" sz="1400" dirty="0"/>
                    </a:p>
                  </a:txBody>
                  <a:tcPr/>
                </a:tc>
                <a:tc>
                  <a:txBody>
                    <a:bodyPr/>
                    <a:lstStyle/>
                    <a:p>
                      <a:r>
                        <a:rPr lang="en-US" sz="1400" dirty="0"/>
                        <a:t>Number</a:t>
                      </a:r>
                      <a:endParaRPr lang="en-IN" sz="1400" dirty="0"/>
                    </a:p>
                  </a:txBody>
                  <a:tcPr/>
                </a:tc>
                <a:tc>
                  <a:txBody>
                    <a:bodyPr/>
                    <a:lstStyle/>
                    <a:p>
                      <a:r>
                        <a:rPr lang="en-US" sz="1400" dirty="0"/>
                        <a:t>REFRENCES SITEUSERS( SITEUSERNO)</a:t>
                      </a:r>
                      <a:endParaRPr lang="en-IN" sz="1400" dirty="0"/>
                    </a:p>
                  </a:txBody>
                  <a:tcPr/>
                </a:tc>
                <a:extLst>
                  <a:ext uri="{0D108BD9-81ED-4DB2-BD59-A6C34878D82A}">
                    <a16:rowId xmlns:a16="http://schemas.microsoft.com/office/drawing/2014/main" val="110652667"/>
                  </a:ext>
                </a:extLst>
              </a:tr>
            </a:tbl>
          </a:graphicData>
        </a:graphic>
      </p:graphicFrame>
    </p:spTree>
    <p:extLst>
      <p:ext uri="{BB962C8B-B14F-4D97-AF65-F5344CB8AC3E}">
        <p14:creationId xmlns:p14="http://schemas.microsoft.com/office/powerpoint/2010/main" val="1653943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897" y="-43069"/>
            <a:ext cx="10157354" cy="1397000"/>
          </a:xfrm>
        </p:spPr>
        <p:txBody>
          <a:bodyPr/>
          <a:lstStyle/>
          <a:p>
            <a:r>
              <a:rPr lang="en-US" dirty="0"/>
              <a:t>Clerk Table</a:t>
            </a:r>
          </a:p>
        </p:txBody>
      </p:sp>
      <p:graphicFrame>
        <p:nvGraphicFramePr>
          <p:cNvPr id="6" name="Table 6">
            <a:extLst>
              <a:ext uri="{FF2B5EF4-FFF2-40B4-BE49-F238E27FC236}">
                <a16:creationId xmlns:a16="http://schemas.microsoft.com/office/drawing/2014/main" id="{FF1C204A-DC1A-4E0A-9842-242E395B088A}"/>
              </a:ext>
            </a:extLst>
          </p:cNvPr>
          <p:cNvGraphicFramePr>
            <a:graphicFrameLocks noGrp="1"/>
          </p:cNvGraphicFramePr>
          <p:nvPr>
            <p:extLst>
              <p:ext uri="{D42A27DB-BD31-4B8C-83A1-F6EECF244321}">
                <p14:modId xmlns:p14="http://schemas.microsoft.com/office/powerpoint/2010/main" val="3718468786"/>
              </p:ext>
            </p:extLst>
          </p:nvPr>
        </p:nvGraphicFramePr>
        <p:xfrm>
          <a:off x="1199456" y="1484784"/>
          <a:ext cx="8568952" cy="3423920"/>
        </p:xfrm>
        <a:graphic>
          <a:graphicData uri="http://schemas.openxmlformats.org/drawingml/2006/table">
            <a:tbl>
              <a:tblPr firstRow="1" bandRow="1">
                <a:tableStyleId>{69012ECD-51FC-41F1-AA8D-1B2483CD663E}</a:tableStyleId>
              </a:tblPr>
              <a:tblGrid>
                <a:gridCol w="2016224">
                  <a:extLst>
                    <a:ext uri="{9D8B030D-6E8A-4147-A177-3AD203B41FA5}">
                      <a16:colId xmlns:a16="http://schemas.microsoft.com/office/drawing/2014/main" val="1899455431"/>
                    </a:ext>
                  </a:extLst>
                </a:gridCol>
                <a:gridCol w="2016224">
                  <a:extLst>
                    <a:ext uri="{9D8B030D-6E8A-4147-A177-3AD203B41FA5}">
                      <a16:colId xmlns:a16="http://schemas.microsoft.com/office/drawing/2014/main" val="1435961020"/>
                    </a:ext>
                  </a:extLst>
                </a:gridCol>
                <a:gridCol w="4536504">
                  <a:extLst>
                    <a:ext uri="{9D8B030D-6E8A-4147-A177-3AD203B41FA5}">
                      <a16:colId xmlns:a16="http://schemas.microsoft.com/office/drawing/2014/main" val="1057106299"/>
                    </a:ext>
                  </a:extLst>
                </a:gridCol>
              </a:tblGrid>
              <a:tr h="370840">
                <a:tc>
                  <a:txBody>
                    <a:bodyPr/>
                    <a:lstStyle/>
                    <a:p>
                      <a:r>
                        <a:rPr lang="en-US" dirty="0"/>
                        <a:t>Field Name</a:t>
                      </a:r>
                      <a:endParaRPr lang="en-IN" dirty="0"/>
                    </a:p>
                  </a:txBody>
                  <a:tcPr/>
                </a:tc>
                <a:tc>
                  <a:txBody>
                    <a:bodyPr/>
                    <a:lstStyle/>
                    <a:p>
                      <a:r>
                        <a:rPr lang="en-US" dirty="0"/>
                        <a:t>Data Type</a:t>
                      </a:r>
                      <a:endParaRPr lang="en-IN" dirty="0"/>
                    </a:p>
                  </a:txBody>
                  <a:tcPr/>
                </a:tc>
                <a:tc>
                  <a:txBody>
                    <a:bodyPr/>
                    <a:lstStyle/>
                    <a:p>
                      <a:r>
                        <a:rPr lang="en-US" dirty="0"/>
                        <a:t>COMMENT</a:t>
                      </a:r>
                      <a:endParaRPr lang="en-IN" dirty="0"/>
                    </a:p>
                  </a:txBody>
                  <a:tcPr/>
                </a:tc>
                <a:extLst>
                  <a:ext uri="{0D108BD9-81ED-4DB2-BD59-A6C34878D82A}">
                    <a16:rowId xmlns:a16="http://schemas.microsoft.com/office/drawing/2014/main" val="2274673635"/>
                  </a:ext>
                </a:extLst>
              </a:tr>
              <a:tr h="370840">
                <a:tc>
                  <a:txBody>
                    <a:bodyPr/>
                    <a:lstStyle/>
                    <a:p>
                      <a:r>
                        <a:rPr lang="en-US" sz="1400" dirty="0"/>
                        <a:t>CLERKNO</a:t>
                      </a:r>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2521693262"/>
                  </a:ext>
                </a:extLst>
              </a:tr>
              <a:tr h="370840">
                <a:tc>
                  <a:txBody>
                    <a:bodyPr/>
                    <a:lstStyle/>
                    <a:p>
                      <a:r>
                        <a:rPr lang="en-US" sz="1400" dirty="0"/>
                        <a:t>FIRSTNAME</a:t>
                      </a:r>
                      <a:endParaRPr lang="en-IN" sz="1400" dirty="0"/>
                    </a:p>
                  </a:txBody>
                  <a:tcPr/>
                </a:tc>
                <a:tc>
                  <a:txBody>
                    <a:bodyPr/>
                    <a:lstStyle/>
                    <a:p>
                      <a:r>
                        <a:rPr lang="en-US" sz="1400" dirty="0"/>
                        <a:t>Varchar2 (20)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770542021"/>
                  </a:ext>
                </a:extLst>
              </a:tr>
              <a:tr h="370840">
                <a:tc>
                  <a:txBody>
                    <a:bodyPr/>
                    <a:lstStyle/>
                    <a:p>
                      <a:r>
                        <a:rPr lang="en-US" sz="1400" dirty="0"/>
                        <a:t>LASTNAME</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(20)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716998147"/>
                  </a:ext>
                </a:extLst>
              </a:tr>
              <a:tr h="370840">
                <a:tc>
                  <a:txBody>
                    <a:bodyPr/>
                    <a:lstStyle/>
                    <a:p>
                      <a:r>
                        <a:rPr lang="en-US" sz="1400" dirty="0"/>
                        <a:t>USERTYPENO</a:t>
                      </a:r>
                      <a:endParaRPr lang="en-IN" sz="1400" dirty="0"/>
                    </a:p>
                  </a:txBody>
                  <a:tcPr/>
                </a:tc>
                <a:tc>
                  <a:txBody>
                    <a:bodyPr/>
                    <a:lstStyle/>
                    <a:p>
                      <a:r>
                        <a:rPr lang="en-US" sz="1400" dirty="0"/>
                        <a:t>Number</a:t>
                      </a:r>
                    </a:p>
                  </a:txBody>
                  <a:tcPr/>
                </a:tc>
                <a:tc>
                  <a:txBody>
                    <a:bodyPr/>
                    <a:lstStyle/>
                    <a:p>
                      <a:r>
                        <a:rPr lang="en-US" sz="1400" dirty="0"/>
                        <a:t>REFRENCES USERTYPES(USERTYPENO), NOT NULL</a:t>
                      </a:r>
                      <a:endParaRPr lang="en-IN" sz="1400" dirty="0"/>
                    </a:p>
                  </a:txBody>
                  <a:tcPr/>
                </a:tc>
                <a:extLst>
                  <a:ext uri="{0D108BD9-81ED-4DB2-BD59-A6C34878D82A}">
                    <a16:rowId xmlns:a16="http://schemas.microsoft.com/office/drawing/2014/main" val="348120267"/>
                  </a:ext>
                </a:extLst>
              </a:tr>
              <a:tr h="370840">
                <a:tc>
                  <a:txBody>
                    <a:bodyPr/>
                    <a:lstStyle/>
                    <a:p>
                      <a:r>
                        <a:rPr lang="en-US" sz="1400" dirty="0"/>
                        <a:t>ADDRESS</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(80)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4010753359"/>
                  </a:ext>
                </a:extLst>
              </a:tr>
              <a:tr h="370840">
                <a:tc>
                  <a:txBody>
                    <a:bodyPr/>
                    <a:lstStyle/>
                    <a:p>
                      <a:r>
                        <a:rPr lang="en-US" sz="1400" dirty="0"/>
                        <a:t>REGDATE</a:t>
                      </a:r>
                      <a:endParaRPr lang="en-IN" sz="1400" dirty="0"/>
                    </a:p>
                  </a:txBody>
                  <a:tcPr/>
                </a:tc>
                <a:tc>
                  <a:txBody>
                    <a:bodyPr/>
                    <a:lstStyle/>
                    <a:p>
                      <a:r>
                        <a:rPr lang="en-US" sz="1400" dirty="0"/>
                        <a:t>Date (7)</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257001720"/>
                  </a:ext>
                </a:extLst>
              </a:tr>
              <a:tr h="370840">
                <a:tc>
                  <a:txBody>
                    <a:bodyPr/>
                    <a:lstStyle/>
                    <a:p>
                      <a:r>
                        <a:rPr lang="en-US" sz="1400" dirty="0"/>
                        <a:t>MOBILE</a:t>
                      </a:r>
                      <a:endParaRPr lang="en-IN" sz="1400" dirty="0"/>
                    </a:p>
                  </a:txBody>
                  <a:tcPr/>
                </a:tc>
                <a:tc>
                  <a: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sz="1400" dirty="0"/>
                        <a:t>Varchar2 (10)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369281199"/>
                  </a:ext>
                </a:extLst>
              </a:tr>
              <a:tr h="370840">
                <a:tc>
                  <a:txBody>
                    <a:bodyPr/>
                    <a:lstStyle/>
                    <a:p>
                      <a:r>
                        <a:rPr lang="en-US" sz="1400" dirty="0"/>
                        <a:t>SITEUSERNO</a:t>
                      </a:r>
                      <a:endParaRPr lang="en-IN" sz="1400" dirty="0"/>
                    </a:p>
                  </a:txBody>
                  <a:tcPr/>
                </a:tc>
                <a:tc>
                  <a:txBody>
                    <a:bodyPr/>
                    <a:lstStyle/>
                    <a:p>
                      <a:r>
                        <a:rPr lang="en-US" sz="1400" dirty="0"/>
                        <a:t>Number</a:t>
                      </a:r>
                      <a:endParaRPr lang="en-IN" sz="1400" dirty="0"/>
                    </a:p>
                  </a:txBody>
                  <a:tcPr/>
                </a:tc>
                <a:tc>
                  <a:txBody>
                    <a:bodyPr/>
                    <a:lstStyle/>
                    <a:p>
                      <a:r>
                        <a:rPr lang="en-US" sz="1400" dirty="0"/>
                        <a:t>REFRENCES SITEUSERS( SITEUSERNO)</a:t>
                      </a:r>
                      <a:endParaRPr lang="en-IN" sz="1400" dirty="0"/>
                    </a:p>
                  </a:txBody>
                  <a:tcPr/>
                </a:tc>
                <a:extLst>
                  <a:ext uri="{0D108BD9-81ED-4DB2-BD59-A6C34878D82A}">
                    <a16:rowId xmlns:a16="http://schemas.microsoft.com/office/drawing/2014/main" val="110652667"/>
                  </a:ext>
                </a:extLst>
              </a:tr>
            </a:tbl>
          </a:graphicData>
        </a:graphic>
      </p:graphicFrame>
    </p:spTree>
    <p:extLst>
      <p:ext uri="{BB962C8B-B14F-4D97-AF65-F5344CB8AC3E}">
        <p14:creationId xmlns:p14="http://schemas.microsoft.com/office/powerpoint/2010/main" val="2665838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51512-CF50-4C09-91BF-EBBE88926BBC}"/>
              </a:ext>
            </a:extLst>
          </p:cNvPr>
          <p:cNvSpPr>
            <a:spLocks noGrp="1"/>
          </p:cNvSpPr>
          <p:nvPr>
            <p:ph type="title"/>
          </p:nvPr>
        </p:nvSpPr>
        <p:spPr>
          <a:xfrm>
            <a:off x="1118897" y="76200"/>
            <a:ext cx="10157354" cy="1048544"/>
          </a:xfrm>
        </p:spPr>
        <p:txBody>
          <a:bodyPr/>
          <a:lstStyle/>
          <a:p>
            <a:r>
              <a:rPr lang="en-US" dirty="0"/>
              <a:t>Books Table</a:t>
            </a:r>
            <a:endParaRPr lang="en-IN" dirty="0"/>
          </a:p>
        </p:txBody>
      </p:sp>
      <p:graphicFrame>
        <p:nvGraphicFramePr>
          <p:cNvPr id="3" name="Table 3">
            <a:extLst>
              <a:ext uri="{FF2B5EF4-FFF2-40B4-BE49-F238E27FC236}">
                <a16:creationId xmlns:a16="http://schemas.microsoft.com/office/drawing/2014/main" id="{BF2BFACB-3F69-46CF-96F8-4C74ABA6E359}"/>
              </a:ext>
            </a:extLst>
          </p:cNvPr>
          <p:cNvGraphicFramePr>
            <a:graphicFrameLocks noGrp="1"/>
          </p:cNvGraphicFramePr>
          <p:nvPr/>
        </p:nvGraphicFramePr>
        <p:xfrm>
          <a:off x="1118897" y="1340768"/>
          <a:ext cx="8125884" cy="2966720"/>
        </p:xfrm>
        <a:graphic>
          <a:graphicData uri="http://schemas.openxmlformats.org/drawingml/2006/table">
            <a:tbl>
              <a:tblPr firstRow="1" bandRow="1">
                <a:tableStyleId>{69012ECD-51FC-41F1-AA8D-1B2483CD663E}</a:tableStyleId>
              </a:tblPr>
              <a:tblGrid>
                <a:gridCol w="1880759">
                  <a:extLst>
                    <a:ext uri="{9D8B030D-6E8A-4147-A177-3AD203B41FA5}">
                      <a16:colId xmlns:a16="http://schemas.microsoft.com/office/drawing/2014/main" val="1800943604"/>
                    </a:ext>
                  </a:extLst>
                </a:gridCol>
                <a:gridCol w="2520280">
                  <a:extLst>
                    <a:ext uri="{9D8B030D-6E8A-4147-A177-3AD203B41FA5}">
                      <a16:colId xmlns:a16="http://schemas.microsoft.com/office/drawing/2014/main" val="3368029727"/>
                    </a:ext>
                  </a:extLst>
                </a:gridCol>
                <a:gridCol w="3724845">
                  <a:extLst>
                    <a:ext uri="{9D8B030D-6E8A-4147-A177-3AD203B41FA5}">
                      <a16:colId xmlns:a16="http://schemas.microsoft.com/office/drawing/2014/main" val="3568986354"/>
                    </a:ext>
                  </a:extLst>
                </a:gridCol>
              </a:tblGrid>
              <a:tr h="370840">
                <a:tc>
                  <a:txBody>
                    <a:bodyPr/>
                    <a:lstStyle/>
                    <a:p>
                      <a:r>
                        <a:rPr lang="en-US" sz="1400" dirty="0"/>
                        <a:t>Field Name</a:t>
                      </a:r>
                      <a:endParaRPr lang="en-IN" sz="1400" dirty="0"/>
                    </a:p>
                  </a:txBody>
                  <a:tcPr/>
                </a:tc>
                <a:tc>
                  <a:txBody>
                    <a:bodyPr/>
                    <a:lstStyle/>
                    <a:p>
                      <a:r>
                        <a:rPr lang="en-US" sz="1400" dirty="0"/>
                        <a:t> Data Type</a:t>
                      </a:r>
                      <a:endParaRPr lang="en-IN" sz="1400" dirty="0"/>
                    </a:p>
                  </a:txBody>
                  <a:tcPr/>
                </a:tc>
                <a:tc>
                  <a:txBody>
                    <a:bodyPr/>
                    <a:lstStyle/>
                    <a:p>
                      <a:r>
                        <a:rPr lang="en-US" sz="1400" dirty="0"/>
                        <a:t>Comment</a:t>
                      </a:r>
                      <a:endParaRPr lang="en-IN" sz="1400" dirty="0"/>
                    </a:p>
                  </a:txBody>
                  <a:tcPr/>
                </a:tc>
                <a:extLst>
                  <a:ext uri="{0D108BD9-81ED-4DB2-BD59-A6C34878D82A}">
                    <a16:rowId xmlns:a16="http://schemas.microsoft.com/office/drawing/2014/main" val="2006145098"/>
                  </a:ext>
                </a:extLst>
              </a:tr>
              <a:tr h="370840">
                <a:tc>
                  <a:txBody>
                    <a:bodyPr/>
                    <a:lstStyle/>
                    <a:p>
                      <a:r>
                        <a:rPr lang="en-US" sz="1400" dirty="0"/>
                        <a:t>BOOKID</a:t>
                      </a:r>
                      <a:endParaRPr lang="en-IN" sz="1400" dirty="0"/>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2017825478"/>
                  </a:ext>
                </a:extLst>
              </a:tr>
              <a:tr h="370840">
                <a:tc>
                  <a:txBody>
                    <a:bodyPr/>
                    <a:lstStyle/>
                    <a:p>
                      <a:r>
                        <a:rPr lang="en-US" sz="1400" dirty="0"/>
                        <a:t>BOOKNAME</a:t>
                      </a:r>
                      <a:endParaRPr lang="en-IN" sz="1400" dirty="0"/>
                    </a:p>
                  </a:txBody>
                  <a:tcPr/>
                </a:tc>
                <a:tc>
                  <a:txBody>
                    <a:bodyPr/>
                    <a:lstStyle/>
                    <a:p>
                      <a:r>
                        <a:rPr lang="en-US" sz="1400" dirty="0"/>
                        <a:t>Varchar2 (60)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2730856178"/>
                  </a:ext>
                </a:extLst>
              </a:tr>
              <a:tr h="370840">
                <a:tc>
                  <a:txBody>
                    <a:bodyPr/>
                    <a:lstStyle/>
                    <a:p>
                      <a:r>
                        <a:rPr lang="en-US" sz="1400" dirty="0"/>
                        <a:t>PUBLISHER</a:t>
                      </a:r>
                      <a:endParaRPr lang="en-IN" sz="1400" dirty="0"/>
                    </a:p>
                  </a:txBody>
                  <a:tcPr/>
                </a:tc>
                <a:tc>
                  <a:txBody>
                    <a:bodyPr/>
                    <a:lstStyle/>
                    <a:p>
                      <a:r>
                        <a:rPr lang="en-US" sz="1400" dirty="0"/>
                        <a:t>Varchar2 (50)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303347663"/>
                  </a:ext>
                </a:extLst>
              </a:tr>
              <a:tr h="370840">
                <a:tc>
                  <a:txBody>
                    <a:bodyPr/>
                    <a:lstStyle/>
                    <a:p>
                      <a:r>
                        <a:rPr lang="en-US" sz="1400" dirty="0"/>
                        <a:t>AUTHER</a:t>
                      </a:r>
                      <a:endParaRPr lang="en-IN" sz="1400" dirty="0"/>
                    </a:p>
                  </a:txBody>
                  <a:tcPr/>
                </a:tc>
                <a:tc>
                  <a:txBody>
                    <a:bodyPr/>
                    <a:lstStyle/>
                    <a:p>
                      <a:r>
                        <a:rPr lang="en-US" sz="1400" dirty="0"/>
                        <a:t>Varchar2 (50)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2465775580"/>
                  </a:ext>
                </a:extLst>
              </a:tr>
              <a:tr h="370840">
                <a:tc>
                  <a:txBody>
                    <a:bodyPr/>
                    <a:lstStyle/>
                    <a:p>
                      <a:r>
                        <a:rPr lang="en-US" sz="1400" dirty="0"/>
                        <a:t>PRICE</a:t>
                      </a:r>
                      <a:endParaRPr lang="en-IN" sz="1400" dirty="0"/>
                    </a:p>
                  </a:txBody>
                  <a:tcPr/>
                </a:tc>
                <a:tc>
                  <a:txBody>
                    <a:bodyPr/>
                    <a:lstStyle/>
                    <a:p>
                      <a:r>
                        <a:rPr lang="en-US" sz="1400" dirty="0"/>
                        <a:t>Number</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690149353"/>
                  </a:ext>
                </a:extLst>
              </a:tr>
              <a:tr h="370840">
                <a:tc>
                  <a:txBody>
                    <a:bodyPr/>
                    <a:lstStyle/>
                    <a:p>
                      <a:r>
                        <a:rPr lang="en-US" sz="1400" dirty="0"/>
                        <a:t>EDITION</a:t>
                      </a:r>
                      <a:endParaRPr lang="en-IN" sz="1400" dirty="0"/>
                    </a:p>
                  </a:txBody>
                  <a:tcPr/>
                </a:tc>
                <a:tc>
                  <a:txBody>
                    <a:bodyPr/>
                    <a:lstStyle/>
                    <a:p>
                      <a:r>
                        <a:rPr lang="en-US" sz="1400" dirty="0"/>
                        <a:t>Varchar2 (10)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386053229"/>
                  </a:ext>
                </a:extLst>
              </a:tr>
              <a:tr h="370840">
                <a:tc>
                  <a:txBody>
                    <a:bodyPr/>
                    <a:lstStyle/>
                    <a:p>
                      <a:r>
                        <a:rPr lang="en-US" sz="1400" dirty="0"/>
                        <a:t>LOCATION</a:t>
                      </a:r>
                      <a:endParaRPr lang="en-IN" sz="1400" dirty="0"/>
                    </a:p>
                  </a:txBody>
                  <a:tcPr/>
                </a:tc>
                <a:tc>
                  <a:txBody>
                    <a:bodyPr/>
                    <a:lstStyle/>
                    <a:p>
                      <a:r>
                        <a:rPr lang="en-US" sz="1400" dirty="0"/>
                        <a:t>Number</a:t>
                      </a:r>
                      <a:endParaRPr lang="en-IN" sz="1400" dirty="0"/>
                    </a:p>
                  </a:txBody>
                  <a:tcPr/>
                </a:tc>
                <a:tc>
                  <a:txBody>
                    <a:bodyPr/>
                    <a:lstStyle/>
                    <a:p>
                      <a:r>
                        <a:rPr lang="en-US" sz="1400" dirty="0"/>
                        <a:t>REFRENCES MEMBERS(MEMBERNO)</a:t>
                      </a:r>
                      <a:endParaRPr lang="en-IN" sz="1400" dirty="0"/>
                    </a:p>
                  </a:txBody>
                  <a:tcPr/>
                </a:tc>
                <a:extLst>
                  <a:ext uri="{0D108BD9-81ED-4DB2-BD59-A6C34878D82A}">
                    <a16:rowId xmlns:a16="http://schemas.microsoft.com/office/drawing/2014/main" val="557560455"/>
                  </a:ext>
                </a:extLst>
              </a:tr>
            </a:tbl>
          </a:graphicData>
        </a:graphic>
      </p:graphicFrame>
    </p:spTree>
    <p:extLst>
      <p:ext uri="{BB962C8B-B14F-4D97-AF65-F5344CB8AC3E}">
        <p14:creationId xmlns:p14="http://schemas.microsoft.com/office/powerpoint/2010/main" val="1143340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F38EF-06BC-4E15-A95B-517E9F7FC4DE}"/>
              </a:ext>
            </a:extLst>
          </p:cNvPr>
          <p:cNvSpPr>
            <a:spLocks noGrp="1"/>
          </p:cNvSpPr>
          <p:nvPr>
            <p:ph type="title"/>
          </p:nvPr>
        </p:nvSpPr>
        <p:spPr>
          <a:xfrm>
            <a:off x="1118897" y="76200"/>
            <a:ext cx="10157354" cy="832520"/>
          </a:xfrm>
        </p:spPr>
        <p:txBody>
          <a:bodyPr/>
          <a:lstStyle/>
          <a:p>
            <a:r>
              <a:rPr lang="en-US" dirty="0" err="1"/>
              <a:t>BookIssue</a:t>
            </a:r>
            <a:r>
              <a:rPr lang="en-US" dirty="0"/>
              <a:t> Table</a:t>
            </a:r>
            <a:endParaRPr lang="en-IN" dirty="0"/>
          </a:p>
        </p:txBody>
      </p:sp>
      <p:graphicFrame>
        <p:nvGraphicFramePr>
          <p:cNvPr id="3" name="Table 3">
            <a:extLst>
              <a:ext uri="{FF2B5EF4-FFF2-40B4-BE49-F238E27FC236}">
                <a16:creationId xmlns:a16="http://schemas.microsoft.com/office/drawing/2014/main" id="{1FCB5D53-0155-47FF-AE38-292E8EF24685}"/>
              </a:ext>
            </a:extLst>
          </p:cNvPr>
          <p:cNvGraphicFramePr>
            <a:graphicFrameLocks noGrp="1"/>
          </p:cNvGraphicFramePr>
          <p:nvPr/>
        </p:nvGraphicFramePr>
        <p:xfrm>
          <a:off x="1127639" y="1124744"/>
          <a:ext cx="8125884" cy="3708400"/>
        </p:xfrm>
        <a:graphic>
          <a:graphicData uri="http://schemas.openxmlformats.org/drawingml/2006/table">
            <a:tbl>
              <a:tblPr firstRow="1" bandRow="1">
                <a:tableStyleId>{69012ECD-51FC-41F1-AA8D-1B2483CD663E}</a:tableStyleId>
              </a:tblPr>
              <a:tblGrid>
                <a:gridCol w="2160049">
                  <a:extLst>
                    <a:ext uri="{9D8B030D-6E8A-4147-A177-3AD203B41FA5}">
                      <a16:colId xmlns:a16="http://schemas.microsoft.com/office/drawing/2014/main" val="584330348"/>
                    </a:ext>
                  </a:extLst>
                </a:gridCol>
                <a:gridCol w="2088232">
                  <a:extLst>
                    <a:ext uri="{9D8B030D-6E8A-4147-A177-3AD203B41FA5}">
                      <a16:colId xmlns:a16="http://schemas.microsoft.com/office/drawing/2014/main" val="1296596203"/>
                    </a:ext>
                  </a:extLst>
                </a:gridCol>
                <a:gridCol w="3877603">
                  <a:extLst>
                    <a:ext uri="{9D8B030D-6E8A-4147-A177-3AD203B41FA5}">
                      <a16:colId xmlns:a16="http://schemas.microsoft.com/office/drawing/2014/main" val="33027702"/>
                    </a:ext>
                  </a:extLst>
                </a:gridCol>
              </a:tblGrid>
              <a:tr h="370840">
                <a:tc>
                  <a:txBody>
                    <a:bodyPr/>
                    <a:lstStyle/>
                    <a:p>
                      <a:r>
                        <a:rPr lang="en-US" sz="1400" dirty="0"/>
                        <a:t>Field Name</a:t>
                      </a:r>
                      <a:endParaRPr lang="en-IN" sz="1400" dirty="0"/>
                    </a:p>
                  </a:txBody>
                  <a:tcPr/>
                </a:tc>
                <a:tc>
                  <a:txBody>
                    <a:bodyPr/>
                    <a:lstStyle/>
                    <a:p>
                      <a:r>
                        <a:rPr lang="en-US" sz="1400" dirty="0"/>
                        <a:t>Data Type</a:t>
                      </a:r>
                      <a:endParaRPr lang="en-IN" sz="1400" dirty="0"/>
                    </a:p>
                  </a:txBody>
                  <a:tcPr/>
                </a:tc>
                <a:tc>
                  <a:txBody>
                    <a:bodyPr/>
                    <a:lstStyle/>
                    <a:p>
                      <a:r>
                        <a:rPr lang="en-US" sz="1400" dirty="0"/>
                        <a:t>Content</a:t>
                      </a:r>
                      <a:endParaRPr lang="en-IN" sz="1400" dirty="0"/>
                    </a:p>
                  </a:txBody>
                  <a:tcPr/>
                </a:tc>
                <a:extLst>
                  <a:ext uri="{0D108BD9-81ED-4DB2-BD59-A6C34878D82A}">
                    <a16:rowId xmlns:a16="http://schemas.microsoft.com/office/drawing/2014/main" val="516802576"/>
                  </a:ext>
                </a:extLst>
              </a:tr>
              <a:tr h="370840">
                <a:tc>
                  <a:txBody>
                    <a:bodyPr/>
                    <a:lstStyle/>
                    <a:p>
                      <a:r>
                        <a:rPr lang="en-US" sz="1400" dirty="0"/>
                        <a:t>RECEIPT</a:t>
                      </a:r>
                      <a:endParaRPr lang="en-IN" sz="1400" dirty="0"/>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2873109198"/>
                  </a:ext>
                </a:extLst>
              </a:tr>
              <a:tr h="370840">
                <a:tc>
                  <a:txBody>
                    <a:bodyPr/>
                    <a:lstStyle/>
                    <a:p>
                      <a:r>
                        <a:rPr lang="en-US" sz="1400" dirty="0"/>
                        <a:t>USERID</a:t>
                      </a:r>
                      <a:endParaRPr lang="en-IN" sz="1400" dirty="0"/>
                    </a:p>
                  </a:txBody>
                  <a:tcPr/>
                </a:tc>
                <a:tc>
                  <a:txBody>
                    <a:bodyPr/>
                    <a:lstStyle/>
                    <a:p>
                      <a:r>
                        <a:rPr lang="en-US" sz="1400" dirty="0"/>
                        <a:t>Number</a:t>
                      </a:r>
                      <a:endParaRPr lang="en-IN" sz="1400" dirty="0"/>
                    </a:p>
                  </a:txBody>
                  <a:tcPr/>
                </a:tc>
                <a:tc>
                  <a:txBody>
                    <a:bodyPr/>
                    <a:lstStyle/>
                    <a:p>
                      <a:r>
                        <a:rPr lang="en-US" sz="1400" dirty="0"/>
                        <a:t>REFERENCES MEMBERS( MEMBERNO)</a:t>
                      </a:r>
                      <a:endParaRPr lang="en-IN" sz="1400" dirty="0"/>
                    </a:p>
                  </a:txBody>
                  <a:tcPr/>
                </a:tc>
                <a:extLst>
                  <a:ext uri="{0D108BD9-81ED-4DB2-BD59-A6C34878D82A}">
                    <a16:rowId xmlns:a16="http://schemas.microsoft.com/office/drawing/2014/main" val="2480203604"/>
                  </a:ext>
                </a:extLst>
              </a:tr>
              <a:tr h="370840">
                <a:tc>
                  <a:txBody>
                    <a:bodyPr/>
                    <a:lstStyle/>
                    <a:p>
                      <a:r>
                        <a:rPr lang="en-US" sz="1400" dirty="0"/>
                        <a:t>BOOKID</a:t>
                      </a:r>
                      <a:endParaRPr lang="en-IN" sz="1400" dirty="0"/>
                    </a:p>
                  </a:txBody>
                  <a:tcPr/>
                </a:tc>
                <a:tc>
                  <a:txBody>
                    <a:bodyPr/>
                    <a:lstStyle/>
                    <a:p>
                      <a:r>
                        <a:rPr lang="en-US" sz="1400" dirty="0"/>
                        <a:t>Number</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289759809"/>
                  </a:ext>
                </a:extLst>
              </a:tr>
              <a:tr h="370840">
                <a:tc>
                  <a:txBody>
                    <a:bodyPr/>
                    <a:lstStyle/>
                    <a:p>
                      <a:r>
                        <a:rPr lang="en-US" sz="1400" dirty="0"/>
                        <a:t>DATEOFISSUE</a:t>
                      </a:r>
                      <a:endParaRPr lang="en-IN" sz="1400" dirty="0"/>
                    </a:p>
                  </a:txBody>
                  <a:tcPr/>
                </a:tc>
                <a:tc>
                  <a:txBody>
                    <a:bodyPr/>
                    <a:lstStyle/>
                    <a:p>
                      <a:r>
                        <a:rPr lang="en-US" sz="1400" dirty="0"/>
                        <a:t>Date</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3281807157"/>
                  </a:ext>
                </a:extLst>
              </a:tr>
              <a:tr h="370840">
                <a:tc>
                  <a:txBody>
                    <a:bodyPr/>
                    <a:lstStyle/>
                    <a:p>
                      <a:r>
                        <a:rPr lang="en-US" sz="1400" dirty="0"/>
                        <a:t>EXPECTEDRETURNDATE</a:t>
                      </a:r>
                      <a:endParaRPr lang="en-IN" sz="1400" dirty="0"/>
                    </a:p>
                  </a:txBody>
                  <a:tcPr/>
                </a:tc>
                <a:tc>
                  <a:txBody>
                    <a:bodyPr/>
                    <a:lstStyle/>
                    <a:p>
                      <a:r>
                        <a:rPr lang="en-US" sz="1400" dirty="0"/>
                        <a:t>Date (7)</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3190185043"/>
                  </a:ext>
                </a:extLst>
              </a:tr>
              <a:tr h="370840">
                <a:tc>
                  <a:txBody>
                    <a:bodyPr/>
                    <a:lstStyle/>
                    <a:p>
                      <a:r>
                        <a:rPr lang="en-US" sz="1400" dirty="0"/>
                        <a:t>ACTUALRETURNDATE</a:t>
                      </a:r>
                      <a:endParaRPr lang="en-IN" sz="1400" dirty="0"/>
                    </a:p>
                  </a:txBody>
                  <a:tcPr/>
                </a:tc>
                <a:tc>
                  <a:txBody>
                    <a:bodyPr/>
                    <a:lstStyle/>
                    <a:p>
                      <a:r>
                        <a:rPr lang="en-US" sz="1400" dirty="0"/>
                        <a:t>Date (7)</a:t>
                      </a:r>
                      <a:endParaRPr lang="en-IN" sz="1400" dirty="0"/>
                    </a:p>
                  </a:txBody>
                  <a:tcPr/>
                </a:tc>
                <a:tc>
                  <a:txBody>
                    <a:bodyPr/>
                    <a:lstStyle/>
                    <a:p>
                      <a:endParaRPr lang="en-IN" sz="1400" dirty="0"/>
                    </a:p>
                  </a:txBody>
                  <a:tcPr/>
                </a:tc>
                <a:extLst>
                  <a:ext uri="{0D108BD9-81ED-4DB2-BD59-A6C34878D82A}">
                    <a16:rowId xmlns:a16="http://schemas.microsoft.com/office/drawing/2014/main" val="589555690"/>
                  </a:ext>
                </a:extLst>
              </a:tr>
              <a:tr h="370840">
                <a:tc>
                  <a:txBody>
                    <a:bodyPr/>
                    <a:lstStyle/>
                    <a:p>
                      <a:r>
                        <a:rPr lang="en-US" sz="1400" dirty="0"/>
                        <a:t>REMARKS</a:t>
                      </a:r>
                      <a:endParaRPr lang="en-IN" sz="1400" dirty="0"/>
                    </a:p>
                  </a:txBody>
                  <a:tcPr/>
                </a:tc>
                <a:tc>
                  <a:txBody>
                    <a:bodyPr/>
                    <a:lstStyle/>
                    <a:p>
                      <a:r>
                        <a:rPr lang="en-US" sz="1400" dirty="0"/>
                        <a:t>Varchar2 (40)</a:t>
                      </a:r>
                      <a:endParaRPr lang="en-IN" sz="1400" dirty="0"/>
                    </a:p>
                  </a:txBody>
                  <a:tcPr/>
                </a:tc>
                <a:tc>
                  <a:txBody>
                    <a:bodyPr/>
                    <a:lstStyle/>
                    <a:p>
                      <a:endParaRPr lang="en-IN" sz="1400" dirty="0"/>
                    </a:p>
                  </a:txBody>
                  <a:tcPr/>
                </a:tc>
                <a:extLst>
                  <a:ext uri="{0D108BD9-81ED-4DB2-BD59-A6C34878D82A}">
                    <a16:rowId xmlns:a16="http://schemas.microsoft.com/office/drawing/2014/main" val="83584520"/>
                  </a:ext>
                </a:extLst>
              </a:tr>
              <a:tr h="370840">
                <a:tc>
                  <a:txBody>
                    <a:bodyPr/>
                    <a:lstStyle/>
                    <a:p>
                      <a:r>
                        <a:rPr lang="en-US" sz="1400" dirty="0"/>
                        <a:t>FINE</a:t>
                      </a:r>
                      <a:endParaRPr lang="en-IN" sz="1400" dirty="0"/>
                    </a:p>
                  </a:txBody>
                  <a:tcPr/>
                </a:tc>
                <a:tc>
                  <a:txBody>
                    <a:bodyPr/>
                    <a:lstStyle/>
                    <a:p>
                      <a:r>
                        <a:rPr lang="en-US" sz="1400" dirty="0"/>
                        <a:t>Number</a:t>
                      </a:r>
                      <a:endParaRPr lang="en-IN" sz="1400" dirty="0"/>
                    </a:p>
                  </a:txBody>
                  <a:tcPr/>
                </a:tc>
                <a:tc>
                  <a:txBody>
                    <a:bodyPr/>
                    <a:lstStyle/>
                    <a:p>
                      <a:r>
                        <a:rPr lang="en-US" sz="1400" dirty="0"/>
                        <a:t>NOT NULL</a:t>
                      </a:r>
                    </a:p>
                  </a:txBody>
                  <a:tcPr/>
                </a:tc>
                <a:extLst>
                  <a:ext uri="{0D108BD9-81ED-4DB2-BD59-A6C34878D82A}">
                    <a16:rowId xmlns:a16="http://schemas.microsoft.com/office/drawing/2014/main" val="943113579"/>
                  </a:ext>
                </a:extLst>
              </a:tr>
              <a:tr h="370840">
                <a:tc>
                  <a:txBody>
                    <a:bodyPr/>
                    <a:lstStyle/>
                    <a:p>
                      <a:r>
                        <a:rPr lang="en-US" sz="1400" dirty="0"/>
                        <a:t>EXTRAFINE   </a:t>
                      </a:r>
                      <a:endParaRPr lang="en-IN" sz="1400" dirty="0"/>
                    </a:p>
                  </a:txBody>
                  <a:tcPr/>
                </a:tc>
                <a:tc>
                  <a:txBody>
                    <a:bodyPr/>
                    <a:lstStyle/>
                    <a:p>
                      <a:r>
                        <a:rPr lang="en-US" sz="1400" dirty="0"/>
                        <a:t>Number</a:t>
                      </a:r>
                      <a:endParaRPr lang="en-IN" sz="1400" dirty="0"/>
                    </a:p>
                  </a:txBody>
                  <a:tcPr/>
                </a:tc>
                <a:tc>
                  <a:txBody>
                    <a:bodyPr/>
                    <a:lstStyle/>
                    <a:p>
                      <a:r>
                        <a:rPr lang="en-US" sz="1400" dirty="0"/>
                        <a:t>NOTNULL</a:t>
                      </a:r>
                    </a:p>
                  </a:txBody>
                  <a:tcPr/>
                </a:tc>
                <a:extLst>
                  <a:ext uri="{0D108BD9-81ED-4DB2-BD59-A6C34878D82A}">
                    <a16:rowId xmlns:a16="http://schemas.microsoft.com/office/drawing/2014/main" val="3800565319"/>
                  </a:ext>
                </a:extLst>
              </a:tr>
            </a:tbl>
          </a:graphicData>
        </a:graphic>
      </p:graphicFrame>
    </p:spTree>
    <p:extLst>
      <p:ext uri="{BB962C8B-B14F-4D97-AF65-F5344CB8AC3E}">
        <p14:creationId xmlns:p14="http://schemas.microsoft.com/office/powerpoint/2010/main" val="84088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C975-D5C6-43E9-B3F3-3995B159CB5D}"/>
              </a:ext>
            </a:extLst>
          </p:cNvPr>
          <p:cNvSpPr>
            <a:spLocks noGrp="1"/>
          </p:cNvSpPr>
          <p:nvPr>
            <p:ph type="title"/>
          </p:nvPr>
        </p:nvSpPr>
        <p:spPr>
          <a:xfrm>
            <a:off x="1118897" y="76200"/>
            <a:ext cx="10157354" cy="1048544"/>
          </a:xfrm>
        </p:spPr>
        <p:txBody>
          <a:bodyPr/>
          <a:lstStyle/>
          <a:p>
            <a:r>
              <a:rPr lang="en-US" dirty="0"/>
              <a:t>Payments Table</a:t>
            </a:r>
            <a:endParaRPr lang="en-IN" dirty="0"/>
          </a:p>
        </p:txBody>
      </p:sp>
      <p:graphicFrame>
        <p:nvGraphicFramePr>
          <p:cNvPr id="3" name="Table 3">
            <a:extLst>
              <a:ext uri="{FF2B5EF4-FFF2-40B4-BE49-F238E27FC236}">
                <a16:creationId xmlns:a16="http://schemas.microsoft.com/office/drawing/2014/main" id="{E8EC0D65-683B-435D-AEAA-7CACBE7746F0}"/>
              </a:ext>
            </a:extLst>
          </p:cNvPr>
          <p:cNvGraphicFramePr>
            <a:graphicFrameLocks noGrp="1"/>
          </p:cNvGraphicFramePr>
          <p:nvPr>
            <p:extLst>
              <p:ext uri="{D42A27DB-BD31-4B8C-83A1-F6EECF244321}">
                <p14:modId xmlns:p14="http://schemas.microsoft.com/office/powerpoint/2010/main" val="2399196774"/>
              </p:ext>
            </p:extLst>
          </p:nvPr>
        </p:nvGraphicFramePr>
        <p:xfrm>
          <a:off x="1146220" y="1844824"/>
          <a:ext cx="8125884" cy="2001520"/>
        </p:xfrm>
        <a:graphic>
          <a:graphicData uri="http://schemas.openxmlformats.org/drawingml/2006/table">
            <a:tbl>
              <a:tblPr firstRow="1" bandRow="1">
                <a:tableStyleId>{69012ECD-51FC-41F1-AA8D-1B2483CD663E}</a:tableStyleId>
              </a:tblPr>
              <a:tblGrid>
                <a:gridCol w="2429500">
                  <a:extLst>
                    <a:ext uri="{9D8B030D-6E8A-4147-A177-3AD203B41FA5}">
                      <a16:colId xmlns:a16="http://schemas.microsoft.com/office/drawing/2014/main" val="3769409822"/>
                    </a:ext>
                  </a:extLst>
                </a:gridCol>
                <a:gridCol w="2232248">
                  <a:extLst>
                    <a:ext uri="{9D8B030D-6E8A-4147-A177-3AD203B41FA5}">
                      <a16:colId xmlns:a16="http://schemas.microsoft.com/office/drawing/2014/main" val="3900340671"/>
                    </a:ext>
                  </a:extLst>
                </a:gridCol>
                <a:gridCol w="3464136">
                  <a:extLst>
                    <a:ext uri="{9D8B030D-6E8A-4147-A177-3AD203B41FA5}">
                      <a16:colId xmlns:a16="http://schemas.microsoft.com/office/drawing/2014/main" val="52567968"/>
                    </a:ext>
                  </a:extLst>
                </a:gridCol>
              </a:tblGrid>
              <a:tr h="370840">
                <a:tc>
                  <a:txBody>
                    <a:bodyPr/>
                    <a:lstStyle/>
                    <a:p>
                      <a:r>
                        <a:rPr lang="en-US" sz="1400" dirty="0"/>
                        <a:t>Field Name</a:t>
                      </a:r>
                      <a:endParaRPr lang="en-IN" sz="1400" dirty="0"/>
                    </a:p>
                  </a:txBody>
                  <a:tcPr/>
                </a:tc>
                <a:tc>
                  <a:txBody>
                    <a:bodyPr/>
                    <a:lstStyle/>
                    <a:p>
                      <a:r>
                        <a:rPr lang="en-US" sz="1400" dirty="0"/>
                        <a:t>Data Type</a:t>
                      </a:r>
                      <a:endParaRPr lang="en-IN" sz="1400" dirty="0"/>
                    </a:p>
                  </a:txBody>
                  <a:tcPr/>
                </a:tc>
                <a:tc>
                  <a:txBody>
                    <a:bodyPr/>
                    <a:lstStyle/>
                    <a:p>
                      <a:r>
                        <a:rPr lang="en-US" sz="1400" dirty="0"/>
                        <a:t>Comment</a:t>
                      </a:r>
                      <a:endParaRPr lang="en-IN" sz="1400" dirty="0"/>
                    </a:p>
                  </a:txBody>
                  <a:tcPr/>
                </a:tc>
                <a:extLst>
                  <a:ext uri="{0D108BD9-81ED-4DB2-BD59-A6C34878D82A}">
                    <a16:rowId xmlns:a16="http://schemas.microsoft.com/office/drawing/2014/main" val="939771559"/>
                  </a:ext>
                </a:extLst>
              </a:tr>
              <a:tr h="370840">
                <a:tc>
                  <a:txBody>
                    <a:bodyPr/>
                    <a:lstStyle/>
                    <a:p>
                      <a:r>
                        <a:rPr lang="en-US" sz="1400" dirty="0"/>
                        <a:t>SNO</a:t>
                      </a:r>
                      <a:endParaRPr lang="en-IN" sz="1400" dirty="0"/>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1743644113"/>
                  </a:ext>
                </a:extLst>
              </a:tr>
              <a:tr h="370840">
                <a:tc>
                  <a:txBody>
                    <a:bodyPr/>
                    <a:lstStyle/>
                    <a:p>
                      <a:r>
                        <a:rPr lang="en-US" sz="1400" dirty="0"/>
                        <a:t>MEMBERNO</a:t>
                      </a:r>
                      <a:endParaRPr lang="en-IN" sz="1400" dirty="0"/>
                    </a:p>
                  </a:txBody>
                  <a:tcPr/>
                </a:tc>
                <a:tc>
                  <a:txBody>
                    <a:bodyPr/>
                    <a:lstStyle/>
                    <a:p>
                      <a:r>
                        <a:rPr lang="en-US" sz="1400" dirty="0"/>
                        <a:t>NUMBER</a:t>
                      </a:r>
                      <a:endParaRPr lang="en-IN" sz="1400" dirty="0"/>
                    </a:p>
                  </a:txBody>
                  <a:tcPr/>
                </a:tc>
                <a:tc>
                  <a:txBody>
                    <a:bodyPr/>
                    <a:lstStyle/>
                    <a:p>
                      <a:r>
                        <a:rPr lang="en-US" sz="1400" dirty="0"/>
                        <a:t>REFERENCES MEMBERS (MEMBERNO) NOT NULL</a:t>
                      </a:r>
                      <a:endParaRPr lang="en-IN" sz="1400" dirty="0"/>
                    </a:p>
                  </a:txBody>
                  <a:tcPr/>
                </a:tc>
                <a:extLst>
                  <a:ext uri="{0D108BD9-81ED-4DB2-BD59-A6C34878D82A}">
                    <a16:rowId xmlns:a16="http://schemas.microsoft.com/office/drawing/2014/main" val="3380570172"/>
                  </a:ext>
                </a:extLst>
              </a:tr>
              <a:tr h="370840">
                <a:tc>
                  <a:txBody>
                    <a:bodyPr/>
                    <a:lstStyle/>
                    <a:p>
                      <a:r>
                        <a:rPr lang="en-US" sz="1400" dirty="0"/>
                        <a:t>AMOUNT</a:t>
                      </a:r>
                      <a:endParaRPr lang="en-IN" sz="1400" dirty="0"/>
                    </a:p>
                  </a:txBody>
                  <a:tcPr/>
                </a:tc>
                <a:tc>
                  <a:txBody>
                    <a:bodyPr/>
                    <a:lstStyle/>
                    <a:p>
                      <a:r>
                        <a:rPr lang="en-US" sz="1400" dirty="0"/>
                        <a:t>Number</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3871686115"/>
                  </a:ext>
                </a:extLst>
              </a:tr>
              <a:tr h="370840">
                <a:tc>
                  <a:txBody>
                    <a:bodyPr/>
                    <a:lstStyle/>
                    <a:p>
                      <a:r>
                        <a:rPr lang="en-US" sz="1400" dirty="0"/>
                        <a:t>PDATE</a:t>
                      </a:r>
                      <a:endParaRPr lang="en-IN" sz="1400" dirty="0"/>
                    </a:p>
                  </a:txBody>
                  <a:tcPr/>
                </a:tc>
                <a:tc>
                  <a:txBody>
                    <a:bodyPr/>
                    <a:lstStyle/>
                    <a:p>
                      <a:r>
                        <a:rPr lang="en-US" sz="1400" dirty="0"/>
                        <a:t>DATE</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325617742"/>
                  </a:ext>
                </a:extLst>
              </a:tr>
            </a:tbl>
          </a:graphicData>
        </a:graphic>
      </p:graphicFrame>
    </p:spTree>
    <p:extLst>
      <p:ext uri="{BB962C8B-B14F-4D97-AF65-F5344CB8AC3E}">
        <p14:creationId xmlns:p14="http://schemas.microsoft.com/office/powerpoint/2010/main" val="377157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C975-D5C6-43E9-B3F3-3995B159CB5D}"/>
              </a:ext>
            </a:extLst>
          </p:cNvPr>
          <p:cNvSpPr>
            <a:spLocks noGrp="1"/>
          </p:cNvSpPr>
          <p:nvPr>
            <p:ph type="title"/>
          </p:nvPr>
        </p:nvSpPr>
        <p:spPr>
          <a:xfrm>
            <a:off x="1118897" y="76200"/>
            <a:ext cx="10157354" cy="1048544"/>
          </a:xfrm>
        </p:spPr>
        <p:txBody>
          <a:bodyPr/>
          <a:lstStyle/>
          <a:p>
            <a:r>
              <a:rPr lang="en-US" dirty="0" err="1"/>
              <a:t>ActivityLog</a:t>
            </a:r>
            <a:r>
              <a:rPr lang="en-US" dirty="0"/>
              <a:t> Table</a:t>
            </a:r>
            <a:endParaRPr lang="en-IN" dirty="0"/>
          </a:p>
        </p:txBody>
      </p:sp>
      <p:graphicFrame>
        <p:nvGraphicFramePr>
          <p:cNvPr id="3" name="Table 3">
            <a:extLst>
              <a:ext uri="{FF2B5EF4-FFF2-40B4-BE49-F238E27FC236}">
                <a16:creationId xmlns:a16="http://schemas.microsoft.com/office/drawing/2014/main" id="{E8EC0D65-683B-435D-AEAA-7CACBE7746F0}"/>
              </a:ext>
            </a:extLst>
          </p:cNvPr>
          <p:cNvGraphicFramePr>
            <a:graphicFrameLocks noGrp="1"/>
          </p:cNvGraphicFramePr>
          <p:nvPr>
            <p:extLst>
              <p:ext uri="{D42A27DB-BD31-4B8C-83A1-F6EECF244321}">
                <p14:modId xmlns:p14="http://schemas.microsoft.com/office/powerpoint/2010/main" val="2875627697"/>
              </p:ext>
            </p:extLst>
          </p:nvPr>
        </p:nvGraphicFramePr>
        <p:xfrm>
          <a:off x="1146220" y="1844824"/>
          <a:ext cx="8125884" cy="2001520"/>
        </p:xfrm>
        <a:graphic>
          <a:graphicData uri="http://schemas.openxmlformats.org/drawingml/2006/table">
            <a:tbl>
              <a:tblPr firstRow="1" bandRow="1">
                <a:tableStyleId>{69012ECD-51FC-41F1-AA8D-1B2483CD663E}</a:tableStyleId>
              </a:tblPr>
              <a:tblGrid>
                <a:gridCol w="2429500">
                  <a:extLst>
                    <a:ext uri="{9D8B030D-6E8A-4147-A177-3AD203B41FA5}">
                      <a16:colId xmlns:a16="http://schemas.microsoft.com/office/drawing/2014/main" val="3769409822"/>
                    </a:ext>
                  </a:extLst>
                </a:gridCol>
                <a:gridCol w="2232248">
                  <a:extLst>
                    <a:ext uri="{9D8B030D-6E8A-4147-A177-3AD203B41FA5}">
                      <a16:colId xmlns:a16="http://schemas.microsoft.com/office/drawing/2014/main" val="3900340671"/>
                    </a:ext>
                  </a:extLst>
                </a:gridCol>
                <a:gridCol w="3464136">
                  <a:extLst>
                    <a:ext uri="{9D8B030D-6E8A-4147-A177-3AD203B41FA5}">
                      <a16:colId xmlns:a16="http://schemas.microsoft.com/office/drawing/2014/main" val="52567968"/>
                    </a:ext>
                  </a:extLst>
                </a:gridCol>
              </a:tblGrid>
              <a:tr h="370840">
                <a:tc>
                  <a:txBody>
                    <a:bodyPr/>
                    <a:lstStyle/>
                    <a:p>
                      <a:r>
                        <a:rPr lang="en-US" sz="1400" dirty="0"/>
                        <a:t>Field Name</a:t>
                      </a:r>
                      <a:endParaRPr lang="en-IN" sz="1400" dirty="0"/>
                    </a:p>
                  </a:txBody>
                  <a:tcPr/>
                </a:tc>
                <a:tc>
                  <a:txBody>
                    <a:bodyPr/>
                    <a:lstStyle/>
                    <a:p>
                      <a:r>
                        <a:rPr lang="en-US" sz="1400" dirty="0"/>
                        <a:t>Data Type</a:t>
                      </a:r>
                      <a:endParaRPr lang="en-IN" sz="1400" dirty="0"/>
                    </a:p>
                  </a:txBody>
                  <a:tcPr/>
                </a:tc>
                <a:tc>
                  <a:txBody>
                    <a:bodyPr/>
                    <a:lstStyle/>
                    <a:p>
                      <a:r>
                        <a:rPr lang="en-US" sz="1400" dirty="0"/>
                        <a:t>Comment</a:t>
                      </a:r>
                      <a:endParaRPr lang="en-IN" sz="1400" dirty="0"/>
                    </a:p>
                  </a:txBody>
                  <a:tcPr/>
                </a:tc>
                <a:extLst>
                  <a:ext uri="{0D108BD9-81ED-4DB2-BD59-A6C34878D82A}">
                    <a16:rowId xmlns:a16="http://schemas.microsoft.com/office/drawing/2014/main" val="939771559"/>
                  </a:ext>
                </a:extLst>
              </a:tr>
              <a:tr h="370840">
                <a:tc>
                  <a:txBody>
                    <a:bodyPr/>
                    <a:lstStyle/>
                    <a:p>
                      <a:r>
                        <a:rPr lang="en-US" sz="1400" dirty="0"/>
                        <a:t>SNO</a:t>
                      </a:r>
                      <a:endParaRPr lang="en-IN" sz="1400" dirty="0"/>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1743644113"/>
                  </a:ext>
                </a:extLst>
              </a:tr>
              <a:tr h="370840">
                <a:tc>
                  <a:txBody>
                    <a:bodyPr/>
                    <a:lstStyle/>
                    <a:p>
                      <a:r>
                        <a:rPr lang="en-US" sz="1400" dirty="0"/>
                        <a:t>SITEUSERNO</a:t>
                      </a:r>
                      <a:endParaRPr lang="en-IN" sz="1400" dirty="0"/>
                    </a:p>
                  </a:txBody>
                  <a:tcPr/>
                </a:tc>
                <a:tc>
                  <a:txBody>
                    <a:bodyPr/>
                    <a:lstStyle/>
                    <a:p>
                      <a:r>
                        <a:rPr lang="en-US" sz="1400" dirty="0"/>
                        <a:t>Number</a:t>
                      </a:r>
                      <a:endParaRPr lang="en-IN" sz="1400" dirty="0"/>
                    </a:p>
                  </a:txBody>
                  <a:tcPr/>
                </a:tc>
                <a:tc>
                  <a:txBody>
                    <a:bodyPr/>
                    <a:lstStyle/>
                    <a:p>
                      <a:r>
                        <a:rPr lang="en-US" sz="1400" dirty="0"/>
                        <a:t>REFERENCES SITEUSERS(SITEUSERNO), NOT NULL</a:t>
                      </a:r>
                      <a:endParaRPr lang="en-IN" sz="1400" dirty="0"/>
                    </a:p>
                  </a:txBody>
                  <a:tcPr/>
                </a:tc>
                <a:extLst>
                  <a:ext uri="{0D108BD9-81ED-4DB2-BD59-A6C34878D82A}">
                    <a16:rowId xmlns:a16="http://schemas.microsoft.com/office/drawing/2014/main" val="3380570172"/>
                  </a:ext>
                </a:extLst>
              </a:tr>
              <a:tr h="370840">
                <a:tc>
                  <a:txBody>
                    <a:bodyPr/>
                    <a:lstStyle/>
                    <a:p>
                      <a:r>
                        <a:rPr lang="en-US" sz="1400" dirty="0"/>
                        <a:t>ACTIVITY</a:t>
                      </a:r>
                      <a:endParaRPr lang="en-IN" sz="1400" dirty="0"/>
                    </a:p>
                  </a:txBody>
                  <a:tcPr/>
                </a:tc>
                <a:tc>
                  <a:txBody>
                    <a:bodyPr/>
                    <a:lstStyle/>
                    <a:p>
                      <a:r>
                        <a:rPr lang="en-US" sz="1400" dirty="0"/>
                        <a:t>VARCHAR(300)</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1288302878"/>
                  </a:ext>
                </a:extLst>
              </a:tr>
              <a:tr h="370840">
                <a:tc>
                  <a:txBody>
                    <a:bodyPr/>
                    <a:lstStyle/>
                    <a:p>
                      <a:r>
                        <a:rPr lang="en-US" sz="1400" dirty="0"/>
                        <a:t>ADATE</a:t>
                      </a:r>
                      <a:endParaRPr lang="en-IN" sz="1400" dirty="0"/>
                    </a:p>
                  </a:txBody>
                  <a:tcPr/>
                </a:tc>
                <a:tc>
                  <a:txBody>
                    <a:bodyPr/>
                    <a:lstStyle/>
                    <a:p>
                      <a:r>
                        <a:rPr lang="en-US" sz="1400" dirty="0"/>
                        <a:t>DATE</a:t>
                      </a:r>
                      <a:endParaRPr lang="en-IN" sz="1400" dirty="0"/>
                    </a:p>
                  </a:txBody>
                  <a:tcPr/>
                </a:tc>
                <a:tc>
                  <a:txBody>
                    <a:bodyPr/>
                    <a:lstStyle/>
                    <a:p>
                      <a:r>
                        <a:rPr lang="en-US" sz="1400" dirty="0"/>
                        <a:t>NOT NULL</a:t>
                      </a:r>
                      <a:endParaRPr lang="en-IN" sz="1400" dirty="0"/>
                    </a:p>
                  </a:txBody>
                  <a:tcPr/>
                </a:tc>
                <a:extLst>
                  <a:ext uri="{0D108BD9-81ED-4DB2-BD59-A6C34878D82A}">
                    <a16:rowId xmlns:a16="http://schemas.microsoft.com/office/drawing/2014/main" val="4023607164"/>
                  </a:ext>
                </a:extLst>
              </a:tr>
            </a:tbl>
          </a:graphicData>
        </a:graphic>
      </p:graphicFrame>
    </p:spTree>
    <p:extLst>
      <p:ext uri="{BB962C8B-B14F-4D97-AF65-F5344CB8AC3E}">
        <p14:creationId xmlns:p14="http://schemas.microsoft.com/office/powerpoint/2010/main" val="1656418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0D94EA66-A9F5-4F74-9309-A321988841B6}"/>
              </a:ext>
            </a:extLst>
          </p:cNvPr>
          <p:cNvSpPr txBox="1">
            <a:spLocks/>
          </p:cNvSpPr>
          <p:nvPr/>
        </p:nvSpPr>
        <p:spPr>
          <a:xfrm>
            <a:off x="338138" y="-50007"/>
            <a:ext cx="10972800" cy="582613"/>
          </a:xfrm>
          <a:prstGeom prst="rect">
            <a:avLst/>
          </a:prstGeom>
        </p:spPr>
        <p:txBody>
          <a:bodyPr/>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r>
              <a:rPr lang="en-US" sz="4400" dirty="0"/>
              <a:t>UI(Front-End)</a:t>
            </a:r>
          </a:p>
        </p:txBody>
      </p:sp>
      <p:pic>
        <p:nvPicPr>
          <p:cNvPr id="36" name="Picture 35">
            <a:extLst>
              <a:ext uri="{FF2B5EF4-FFF2-40B4-BE49-F238E27FC236}">
                <a16:creationId xmlns:a16="http://schemas.microsoft.com/office/drawing/2014/main" id="{359768F9-7D12-487B-A1E3-D96BB1F0C8C2}"/>
              </a:ext>
            </a:extLst>
          </p:cNvPr>
          <p:cNvPicPr>
            <a:picLocks noChangeAspect="1"/>
          </p:cNvPicPr>
          <p:nvPr/>
        </p:nvPicPr>
        <p:blipFill rotWithShape="1">
          <a:blip r:embed="rId2">
            <a:extLst>
              <a:ext uri="{28A0092B-C50C-407E-A947-70E740481C1C}">
                <a14:useLocalDpi xmlns:a14="http://schemas.microsoft.com/office/drawing/2010/main" val="0"/>
              </a:ext>
            </a:extLst>
          </a:blip>
          <a:srcRect l="24597" r="17299"/>
          <a:stretch/>
        </p:blipFill>
        <p:spPr>
          <a:xfrm>
            <a:off x="6686270" y="1327135"/>
            <a:ext cx="4478779" cy="3261592"/>
          </a:xfrm>
          <a:prstGeom prst="rect">
            <a:avLst/>
          </a:prstGeom>
        </p:spPr>
      </p:pic>
      <p:pic>
        <p:nvPicPr>
          <p:cNvPr id="38" name="Picture 37">
            <a:extLst>
              <a:ext uri="{FF2B5EF4-FFF2-40B4-BE49-F238E27FC236}">
                <a16:creationId xmlns:a16="http://schemas.microsoft.com/office/drawing/2014/main" id="{8DD68EF7-3EF9-4288-8D2D-D400B8E8D6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7016" y="1081808"/>
            <a:ext cx="5536067" cy="5410432"/>
          </a:xfrm>
          <a:prstGeom prst="rect">
            <a:avLst/>
          </a:prstGeom>
        </p:spPr>
      </p:pic>
    </p:spTree>
    <p:extLst>
      <p:ext uri="{BB962C8B-B14F-4D97-AF65-F5344CB8AC3E}">
        <p14:creationId xmlns:p14="http://schemas.microsoft.com/office/powerpoint/2010/main" val="306440535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78126B-0045-469C-A9F7-2EB8404AD52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59781" y="747447"/>
            <a:ext cx="5497194" cy="4615871"/>
          </a:xfrm>
          <a:prstGeom prst="rect">
            <a:avLst/>
          </a:prstGeom>
        </p:spPr>
      </p:pic>
      <p:pic>
        <p:nvPicPr>
          <p:cNvPr id="3" name="Picture 2">
            <a:extLst>
              <a:ext uri="{FF2B5EF4-FFF2-40B4-BE49-F238E27FC236}">
                <a16:creationId xmlns:a16="http://schemas.microsoft.com/office/drawing/2014/main" id="{B781BAD7-0F56-4B0F-B7CF-9E2611A8685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8254" y="788512"/>
            <a:ext cx="4674034" cy="4574806"/>
          </a:xfrm>
          <a:prstGeom prst="rect">
            <a:avLst/>
          </a:prstGeom>
        </p:spPr>
      </p:pic>
    </p:spTree>
    <p:extLst>
      <p:ext uri="{BB962C8B-B14F-4D97-AF65-F5344CB8AC3E}">
        <p14:creationId xmlns:p14="http://schemas.microsoft.com/office/powerpoint/2010/main" val="132249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61C2E2A-B489-480E-8DBB-18514D15FC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624" y="1047233"/>
            <a:ext cx="6123844" cy="5142056"/>
          </a:xfrm>
          <a:prstGeom prst="rect">
            <a:avLst/>
          </a:prstGeom>
        </p:spPr>
      </p:pic>
      <p:pic>
        <p:nvPicPr>
          <p:cNvPr id="13" name="Picture 12">
            <a:extLst>
              <a:ext uri="{FF2B5EF4-FFF2-40B4-BE49-F238E27FC236}">
                <a16:creationId xmlns:a16="http://schemas.microsoft.com/office/drawing/2014/main" id="{C8F4506A-1145-4D54-8310-CBF32A0BE5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4616" y="769434"/>
            <a:ext cx="5668536" cy="5419855"/>
          </a:xfrm>
          <a:prstGeom prst="rect">
            <a:avLst/>
          </a:prstGeom>
        </p:spPr>
      </p:pic>
    </p:spTree>
    <p:extLst>
      <p:ext uri="{BB962C8B-B14F-4D97-AF65-F5344CB8AC3E}">
        <p14:creationId xmlns:p14="http://schemas.microsoft.com/office/powerpoint/2010/main" val="134597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92500" lnSpcReduction="10000"/>
          </a:bodyPr>
          <a:lstStyle/>
          <a:p>
            <a:r>
              <a:rPr lang="en-US" sz="2800" dirty="0">
                <a:solidFill>
                  <a:schemeClr val="tx2"/>
                </a:solidFill>
              </a:rPr>
              <a:t>Online Library Management System is an application which refers to library systems which are generally small or medium in size. It is used by librarians to manage the library using a computerized system where he/she can record various transactions like issue of books, return of books, addition of new books, addition of new students etc. Books and student maintenance modules are also included in this system which would keep track of the students using the library and also a detailed description about the books a library contains. With this computerized system there will be no loss of book record or member record which generally happens when a non computerized system is used.</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C2EE890-FACA-4BC7-B201-CCD1C55971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02853" y="1579305"/>
            <a:ext cx="5626175" cy="4320540"/>
          </a:xfrm>
          <a:prstGeom prst="rect">
            <a:avLst/>
          </a:prstGeom>
        </p:spPr>
      </p:pic>
      <p:pic>
        <p:nvPicPr>
          <p:cNvPr id="3" name="Picture 2">
            <a:extLst>
              <a:ext uri="{FF2B5EF4-FFF2-40B4-BE49-F238E27FC236}">
                <a16:creationId xmlns:a16="http://schemas.microsoft.com/office/drawing/2014/main" id="{3F09D9D3-6AAB-4E2C-9132-94CAAC7B6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972" y="1579305"/>
            <a:ext cx="5833028" cy="4540925"/>
          </a:xfrm>
          <a:prstGeom prst="rect">
            <a:avLst/>
          </a:prstGeom>
        </p:spPr>
      </p:pic>
    </p:spTree>
    <p:extLst>
      <p:ext uri="{BB962C8B-B14F-4D97-AF65-F5344CB8AC3E}">
        <p14:creationId xmlns:p14="http://schemas.microsoft.com/office/powerpoint/2010/main" val="16409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8800" b="1" dirty="0">
                <a:latin typeface="+mj-lt"/>
                <a:ea typeface="+mj-ea"/>
                <a:cs typeface="+mj-cs"/>
              </a:rPr>
              <a:t>THANK YOU</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SYSTEM OBJECTIVE</a:t>
            </a:r>
          </a:p>
        </p:txBody>
      </p:sp>
      <p:sp>
        <p:nvSpPr>
          <p:cNvPr id="3" name="Content Placeholder 2"/>
          <p:cNvSpPr>
            <a:spLocks noGrp="1"/>
          </p:cNvSpPr>
          <p:nvPr>
            <p:ph idx="1"/>
          </p:nvPr>
        </p:nvSpPr>
        <p:spPr/>
        <p:txBody>
          <a:bodyPr>
            <a:normAutofit lnSpcReduction="10000"/>
          </a:bodyPr>
          <a:lstStyle/>
          <a:p>
            <a:r>
              <a:rPr lang="en-US" b="1" dirty="0"/>
              <a:t>Improvement in control and performance</a:t>
            </a:r>
            <a:r>
              <a:rPr lang="en-US" dirty="0"/>
              <a:t>: </a:t>
            </a:r>
            <a:r>
              <a:rPr lang="en-US" sz="2800" dirty="0"/>
              <a:t>The system is developed to cope up with the current issues and problems of library .The system can add user, validate user and is also bug free.</a:t>
            </a:r>
          </a:p>
          <a:p>
            <a:r>
              <a:rPr lang="en-US" b="1" dirty="0"/>
              <a:t>Save cost</a:t>
            </a:r>
            <a:r>
              <a:rPr lang="en-US" sz="2800" dirty="0"/>
              <a:t>: After computerized system is implemented less human force will be required to maintain the library thus reducing the overall cost.</a:t>
            </a:r>
          </a:p>
          <a:p>
            <a:r>
              <a:rPr lang="en-US" b="1" dirty="0"/>
              <a:t>Save time</a:t>
            </a:r>
            <a:r>
              <a:rPr lang="en-US" sz="2800" dirty="0"/>
              <a:t>: Librarian is able to search record by using few clicks of mouse and few search keywords thus saving his valuable time.</a:t>
            </a:r>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SOFTWARE TOOLS USED</a:t>
            </a:r>
          </a:p>
        </p:txBody>
      </p:sp>
      <p:sp>
        <p:nvSpPr>
          <p:cNvPr id="3" name="Content Placeholder 2"/>
          <p:cNvSpPr>
            <a:spLocks noGrp="1"/>
          </p:cNvSpPr>
          <p:nvPr>
            <p:ph idx="1"/>
          </p:nvPr>
        </p:nvSpPr>
        <p:spPr>
          <a:xfrm>
            <a:off x="609600" y="1905000"/>
            <a:ext cx="10972800" cy="4953000"/>
          </a:xfrm>
        </p:spPr>
        <p:txBody>
          <a:bodyPr>
            <a:normAutofit fontScale="70000" lnSpcReduction="20000"/>
          </a:bodyPr>
          <a:lstStyle/>
          <a:p>
            <a:pPr marL="0" indent="0">
              <a:buNone/>
            </a:pPr>
            <a:r>
              <a:rPr lang="en-US" sz="2400" dirty="0"/>
              <a:t>1. </a:t>
            </a:r>
            <a:r>
              <a:rPr lang="en-US" sz="2400" b="1" dirty="0"/>
              <a:t>FRONT END</a:t>
            </a:r>
            <a:endParaRPr lang="en-US" sz="2400" dirty="0"/>
          </a:p>
          <a:p>
            <a:pPr marL="0" indent="0">
              <a:buNone/>
            </a:pPr>
            <a:r>
              <a:rPr lang="en-US" sz="2400" dirty="0"/>
              <a:t>	</a:t>
            </a:r>
            <a:r>
              <a:rPr lang="en-US" sz="2400" dirty="0" err="1"/>
              <a:t>i</a:t>
            </a:r>
            <a:r>
              <a:rPr lang="en-US" sz="2400" dirty="0"/>
              <a:t>) </a:t>
            </a:r>
            <a:r>
              <a:rPr lang="en-US" sz="2400" b="1" i="1" dirty="0"/>
              <a:t>HTML</a:t>
            </a:r>
            <a:r>
              <a:rPr lang="en-US" sz="2400" dirty="0"/>
              <a:t>:-</a:t>
            </a:r>
            <a:r>
              <a:rPr lang="en-US" sz="2000" dirty="0"/>
              <a:t>HTML or Hyper Text Markup Language is the main designing language to create this web app and 	other information that can be displayed in a web browser.</a:t>
            </a:r>
          </a:p>
          <a:p>
            <a:pPr marL="0" indent="0">
              <a:buNone/>
            </a:pPr>
            <a:r>
              <a:rPr lang="en-US" sz="2400" dirty="0"/>
              <a:t>	ii) </a:t>
            </a:r>
            <a:r>
              <a:rPr lang="en-US" sz="2400" b="1" i="1" dirty="0"/>
              <a:t>CSS</a:t>
            </a:r>
            <a:r>
              <a:rPr lang="en-US" sz="2400" dirty="0"/>
              <a:t>:- </a:t>
            </a:r>
            <a:r>
              <a:rPr lang="en-US" sz="2000" dirty="0"/>
              <a:t>CSS stands for Cascading Style Sheets. It enhance the UI design of any web page.</a:t>
            </a:r>
          </a:p>
          <a:p>
            <a:pPr marL="0" indent="0">
              <a:buNone/>
            </a:pPr>
            <a:r>
              <a:rPr lang="en-US" sz="2400" dirty="0"/>
              <a:t>	iii)</a:t>
            </a:r>
            <a:r>
              <a:rPr lang="en-US" sz="2400" b="1" dirty="0"/>
              <a:t>BOOTSTRAP:-</a:t>
            </a:r>
            <a:r>
              <a:rPr lang="en-US" dirty="0"/>
              <a:t>It is HTML, CSS and JavaScript framework which is f</a:t>
            </a:r>
            <a:r>
              <a:rPr lang="en-US" sz="2400" dirty="0"/>
              <a:t>re</a:t>
            </a:r>
            <a:r>
              <a:rPr lang="en-US" dirty="0"/>
              <a:t>e and open source tool 	collection for creating responsive website and web applications</a:t>
            </a:r>
            <a:endParaRPr lang="en-US" sz="2400" dirty="0"/>
          </a:p>
          <a:p>
            <a:pPr marL="0" indent="0">
              <a:buNone/>
            </a:pPr>
            <a:r>
              <a:rPr lang="en-US" sz="2400" dirty="0"/>
              <a:t>2. </a:t>
            </a:r>
            <a:r>
              <a:rPr lang="en-US" sz="2400" b="1" dirty="0"/>
              <a:t>BACK END</a:t>
            </a:r>
            <a:endParaRPr lang="en-US" sz="2400" dirty="0"/>
          </a:p>
          <a:p>
            <a:pPr marL="0" indent="0">
              <a:buNone/>
            </a:pPr>
            <a:r>
              <a:rPr lang="en-US" sz="2000" dirty="0"/>
              <a:t>	</a:t>
            </a:r>
            <a:r>
              <a:rPr lang="en-US" sz="2400" dirty="0" err="1"/>
              <a:t>i</a:t>
            </a:r>
            <a:r>
              <a:rPr lang="en-US" sz="2400" dirty="0"/>
              <a:t>) </a:t>
            </a:r>
            <a:r>
              <a:rPr lang="en-US" b="1" i="1" dirty="0"/>
              <a:t>JAVA</a:t>
            </a:r>
            <a:r>
              <a:rPr lang="en-US" sz="2400" dirty="0"/>
              <a:t>:-  </a:t>
            </a:r>
            <a:r>
              <a:rPr lang="en-US" sz="2000" dirty="0"/>
              <a:t>JAVA is an interpreter based, object-oriented, high-level programming language with dynamic 	semantics. Here we used it as a back-end programming language.</a:t>
            </a:r>
          </a:p>
          <a:p>
            <a:pPr marL="0" indent="0">
              <a:buNone/>
            </a:pPr>
            <a:r>
              <a:rPr lang="en-US" sz="2000" dirty="0"/>
              <a:t>	ii) </a:t>
            </a:r>
            <a:r>
              <a:rPr lang="en-US" sz="2000" b="1" i="1" dirty="0"/>
              <a:t>JAVA SERVER PROGRAMMING</a:t>
            </a:r>
            <a:r>
              <a:rPr lang="en-US" sz="2000" dirty="0"/>
              <a:t>:-  A JSP page consists of HTML tags and JSP tags. The JSP pages are easier to 	maintain than Servlet because we can separate designing and development. It provides some additional 	features such as Expression Language, Custom Tags, etc.</a:t>
            </a:r>
            <a:r>
              <a:rPr lang="en-US" sz="2400" dirty="0"/>
              <a:t>	</a:t>
            </a:r>
          </a:p>
          <a:p>
            <a:pPr marL="0" indent="0">
              <a:buNone/>
            </a:pPr>
            <a:r>
              <a:rPr lang="en-US" dirty="0"/>
              <a:t>	</a:t>
            </a:r>
            <a:r>
              <a:rPr lang="en-US" sz="2400" dirty="0"/>
              <a:t>iii) </a:t>
            </a:r>
            <a:r>
              <a:rPr lang="en-US" b="1" i="1" dirty="0"/>
              <a:t>Oracle</a:t>
            </a:r>
            <a:r>
              <a:rPr lang="en-US" sz="2400" dirty="0"/>
              <a:t>:-</a:t>
            </a:r>
            <a:r>
              <a:rPr lang="en-US" sz="2000" dirty="0"/>
              <a:t>Oracle Database  is a multi-model database management system produced and marketed by 	Oracle Corporation. It is a database commonly used for running online transaction processing, data 	warehousing and mixed database workloads.</a:t>
            </a:r>
          </a:p>
          <a:p>
            <a:pPr marL="0" indent="0">
              <a:buNone/>
            </a:pPr>
            <a:r>
              <a:rPr lang="en-US" sz="2000" dirty="0"/>
              <a:t>	We also used some other tools like NETBEANS editor etc.</a:t>
            </a:r>
          </a:p>
          <a:p>
            <a:pPr marL="0" indent="0">
              <a:buNone/>
            </a:pPr>
            <a:endParaRPr lang="en-US" sz="2000" dirty="0"/>
          </a:p>
        </p:txBody>
      </p:sp>
    </p:spTree>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ANALYSIS MODEL</a:t>
            </a:r>
          </a:p>
        </p:txBody>
      </p:sp>
      <p:pic>
        <p:nvPicPr>
          <p:cNvPr id="5" name="Content Placeholder 4" descr="New Picture2"/>
          <p:cNvPicPr>
            <a:picLocks noGrp="1" noChangeAspect="1"/>
          </p:cNvPicPr>
          <p:nvPr>
            <p:ph idx="1"/>
          </p:nvPr>
        </p:nvPicPr>
        <p:blipFill>
          <a:blip r:embed="rId2"/>
          <a:stretch>
            <a:fillRect/>
          </a:stretch>
        </p:blipFill>
        <p:spPr>
          <a:xfrm>
            <a:off x="859765" y="1920968"/>
            <a:ext cx="9836150" cy="481774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ER DIAGRAM</a:t>
            </a:r>
          </a:p>
        </p:txBody>
      </p:sp>
      <p:pic>
        <p:nvPicPr>
          <p:cNvPr id="8" name="Content Placeholder 7">
            <a:extLst>
              <a:ext uri="{FF2B5EF4-FFF2-40B4-BE49-F238E27FC236}">
                <a16:creationId xmlns:a16="http://schemas.microsoft.com/office/drawing/2014/main" id="{31F7A9A7-D529-4976-997A-607297BDBFCE}"/>
              </a:ext>
            </a:extLst>
          </p:cNvPr>
          <p:cNvPicPr>
            <a:picLocks noGrp="1" noChangeAspect="1"/>
          </p:cNvPicPr>
          <p:nvPr>
            <p:ph idx="1"/>
          </p:nvPr>
        </p:nvPicPr>
        <p:blipFill>
          <a:blip r:embed="rId2"/>
          <a:stretch>
            <a:fillRect/>
          </a:stretch>
        </p:blipFill>
        <p:spPr>
          <a:xfrm>
            <a:off x="1117600" y="1701800"/>
            <a:ext cx="10160000" cy="4813300"/>
          </a:xfrm>
        </p:spPr>
      </p:pic>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4663691-8B5F-47E5-9770-195BAD748EA0}"/>
              </a:ext>
            </a:extLst>
          </p:cNvPr>
          <p:cNvSpPr txBox="1">
            <a:spLocks/>
          </p:cNvSpPr>
          <p:nvPr/>
        </p:nvSpPr>
        <p:spPr>
          <a:xfrm>
            <a:off x="609600" y="190500"/>
            <a:ext cx="10972800" cy="582613"/>
          </a:xfrm>
          <a:prstGeom prst="rect">
            <a:avLst/>
          </a:prstGeom>
        </p:spPr>
        <p:txBody>
          <a:bodyPr/>
          <a:lst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a:lstStyle>
          <a:p>
            <a:r>
              <a:rPr lang="en-US" sz="4400" dirty="0"/>
              <a:t>Data Flow Diagram</a:t>
            </a:r>
          </a:p>
        </p:txBody>
      </p:sp>
      <p:pic>
        <p:nvPicPr>
          <p:cNvPr id="16" name="Picture 15">
            <a:extLst>
              <a:ext uri="{FF2B5EF4-FFF2-40B4-BE49-F238E27FC236}">
                <a16:creationId xmlns:a16="http://schemas.microsoft.com/office/drawing/2014/main" id="{2BE29691-8951-4C40-B34F-99C5B1477A43}"/>
              </a:ext>
            </a:extLst>
          </p:cNvPr>
          <p:cNvPicPr>
            <a:picLocks noChangeAspect="1"/>
          </p:cNvPicPr>
          <p:nvPr/>
        </p:nvPicPr>
        <p:blipFill>
          <a:blip r:embed="rId2"/>
          <a:stretch>
            <a:fillRect/>
          </a:stretch>
        </p:blipFill>
        <p:spPr>
          <a:xfrm>
            <a:off x="276225" y="1701800"/>
            <a:ext cx="5819775" cy="4094480"/>
          </a:xfrm>
          <a:prstGeom prst="rect">
            <a:avLst/>
          </a:prstGeom>
        </p:spPr>
      </p:pic>
      <p:pic>
        <p:nvPicPr>
          <p:cNvPr id="18" name="Picture 17">
            <a:extLst>
              <a:ext uri="{FF2B5EF4-FFF2-40B4-BE49-F238E27FC236}">
                <a16:creationId xmlns:a16="http://schemas.microsoft.com/office/drawing/2014/main" id="{BBBBDC13-8B02-43E7-92F7-307C5D93A4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9340" y="1638300"/>
            <a:ext cx="5433060" cy="4094480"/>
          </a:xfrm>
          <a:prstGeom prst="rect">
            <a:avLst/>
          </a:prstGeom>
        </p:spPr>
      </p:pic>
      <p:sp>
        <p:nvSpPr>
          <p:cNvPr id="19" name="TextBox 18">
            <a:extLst>
              <a:ext uri="{FF2B5EF4-FFF2-40B4-BE49-F238E27FC236}">
                <a16:creationId xmlns:a16="http://schemas.microsoft.com/office/drawing/2014/main" id="{E2EEE602-83F1-4B6C-8C16-AFAF5738788A}"/>
              </a:ext>
            </a:extLst>
          </p:cNvPr>
          <p:cNvSpPr txBox="1"/>
          <p:nvPr/>
        </p:nvSpPr>
        <p:spPr>
          <a:xfrm>
            <a:off x="6991350" y="5796280"/>
            <a:ext cx="3752850" cy="369332"/>
          </a:xfrm>
          <a:prstGeom prst="rect">
            <a:avLst/>
          </a:prstGeom>
          <a:noFill/>
        </p:spPr>
        <p:txBody>
          <a:bodyPr wrap="square" rtlCol="0">
            <a:spAutoFit/>
          </a:bodyPr>
          <a:lstStyle/>
          <a:p>
            <a:r>
              <a:rPr lang="en-US" dirty="0"/>
              <a:t>Level 2 Data Flow Diagram</a:t>
            </a:r>
            <a:endParaRPr lang="en-IN" dirty="0"/>
          </a:p>
        </p:txBody>
      </p:sp>
    </p:spTree>
    <p:extLst>
      <p:ext uri="{BB962C8B-B14F-4D97-AF65-F5344CB8AC3E}">
        <p14:creationId xmlns:p14="http://schemas.microsoft.com/office/powerpoint/2010/main" val="2985434921"/>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LOGIN DECISION TREE</a:t>
            </a:r>
          </a:p>
        </p:txBody>
      </p:sp>
      <p:pic>
        <p:nvPicPr>
          <p:cNvPr id="15" name="image6.png"/>
          <p:cNvPicPr>
            <a:picLocks noGrp="1" noChangeAspect="1"/>
          </p:cNvPicPr>
          <p:nvPr>
            <p:ph idx="1"/>
          </p:nvPr>
        </p:nvPicPr>
        <p:blipFill>
          <a:blip r:embed="rId2" cstate="print"/>
          <a:stretch>
            <a:fillRect/>
          </a:stretch>
        </p:blipFill>
        <p:spPr>
          <a:xfrm>
            <a:off x="2513330" y="1357630"/>
            <a:ext cx="6624320" cy="459613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FC975-D5C6-43E9-B3F3-3995B159CB5D}"/>
              </a:ext>
            </a:extLst>
          </p:cNvPr>
          <p:cNvSpPr>
            <a:spLocks noGrp="1"/>
          </p:cNvSpPr>
          <p:nvPr>
            <p:ph type="title"/>
          </p:nvPr>
        </p:nvSpPr>
        <p:spPr>
          <a:xfrm>
            <a:off x="1017323" y="1737731"/>
            <a:ext cx="10157354" cy="1048544"/>
          </a:xfrm>
        </p:spPr>
        <p:txBody>
          <a:bodyPr/>
          <a:lstStyle/>
          <a:p>
            <a:r>
              <a:rPr lang="en-US" dirty="0" err="1"/>
              <a:t>UserTypes</a:t>
            </a:r>
            <a:r>
              <a:rPr lang="en-US" dirty="0"/>
              <a:t> Table</a:t>
            </a:r>
            <a:endParaRPr lang="en-IN" dirty="0"/>
          </a:p>
        </p:txBody>
      </p:sp>
      <p:graphicFrame>
        <p:nvGraphicFramePr>
          <p:cNvPr id="3" name="Table 3">
            <a:extLst>
              <a:ext uri="{FF2B5EF4-FFF2-40B4-BE49-F238E27FC236}">
                <a16:creationId xmlns:a16="http://schemas.microsoft.com/office/drawing/2014/main" id="{E8EC0D65-683B-435D-AEAA-7CACBE7746F0}"/>
              </a:ext>
            </a:extLst>
          </p:cNvPr>
          <p:cNvGraphicFramePr>
            <a:graphicFrameLocks noGrp="1"/>
          </p:cNvGraphicFramePr>
          <p:nvPr>
            <p:extLst>
              <p:ext uri="{D42A27DB-BD31-4B8C-83A1-F6EECF244321}">
                <p14:modId xmlns:p14="http://schemas.microsoft.com/office/powerpoint/2010/main" val="172251978"/>
              </p:ext>
            </p:extLst>
          </p:nvPr>
        </p:nvGraphicFramePr>
        <p:xfrm>
          <a:off x="1118897" y="3695927"/>
          <a:ext cx="8125884" cy="1112520"/>
        </p:xfrm>
        <a:graphic>
          <a:graphicData uri="http://schemas.openxmlformats.org/drawingml/2006/table">
            <a:tbl>
              <a:tblPr firstRow="1" bandRow="1">
                <a:tableStyleId>{69012ECD-51FC-41F1-AA8D-1B2483CD663E}</a:tableStyleId>
              </a:tblPr>
              <a:tblGrid>
                <a:gridCol w="2429500">
                  <a:extLst>
                    <a:ext uri="{9D8B030D-6E8A-4147-A177-3AD203B41FA5}">
                      <a16:colId xmlns:a16="http://schemas.microsoft.com/office/drawing/2014/main" val="3769409822"/>
                    </a:ext>
                  </a:extLst>
                </a:gridCol>
                <a:gridCol w="2232248">
                  <a:extLst>
                    <a:ext uri="{9D8B030D-6E8A-4147-A177-3AD203B41FA5}">
                      <a16:colId xmlns:a16="http://schemas.microsoft.com/office/drawing/2014/main" val="3900340671"/>
                    </a:ext>
                  </a:extLst>
                </a:gridCol>
                <a:gridCol w="3464136">
                  <a:extLst>
                    <a:ext uri="{9D8B030D-6E8A-4147-A177-3AD203B41FA5}">
                      <a16:colId xmlns:a16="http://schemas.microsoft.com/office/drawing/2014/main" val="52567968"/>
                    </a:ext>
                  </a:extLst>
                </a:gridCol>
              </a:tblGrid>
              <a:tr h="370840">
                <a:tc>
                  <a:txBody>
                    <a:bodyPr/>
                    <a:lstStyle/>
                    <a:p>
                      <a:r>
                        <a:rPr lang="en-US" sz="1400" dirty="0"/>
                        <a:t>Field Name</a:t>
                      </a:r>
                      <a:endParaRPr lang="en-IN" sz="1400" dirty="0"/>
                    </a:p>
                  </a:txBody>
                  <a:tcPr/>
                </a:tc>
                <a:tc>
                  <a:txBody>
                    <a:bodyPr/>
                    <a:lstStyle/>
                    <a:p>
                      <a:r>
                        <a:rPr lang="en-US" sz="1400" dirty="0"/>
                        <a:t>Data Type</a:t>
                      </a:r>
                      <a:endParaRPr lang="en-IN" sz="1400" dirty="0"/>
                    </a:p>
                  </a:txBody>
                  <a:tcPr/>
                </a:tc>
                <a:tc>
                  <a:txBody>
                    <a:bodyPr/>
                    <a:lstStyle/>
                    <a:p>
                      <a:r>
                        <a:rPr lang="en-US" sz="1400" dirty="0"/>
                        <a:t>Comment</a:t>
                      </a:r>
                      <a:endParaRPr lang="en-IN" sz="1400" dirty="0"/>
                    </a:p>
                  </a:txBody>
                  <a:tcPr/>
                </a:tc>
                <a:extLst>
                  <a:ext uri="{0D108BD9-81ED-4DB2-BD59-A6C34878D82A}">
                    <a16:rowId xmlns:a16="http://schemas.microsoft.com/office/drawing/2014/main" val="939771559"/>
                  </a:ext>
                </a:extLst>
              </a:tr>
              <a:tr h="370840">
                <a:tc>
                  <a:txBody>
                    <a:bodyPr/>
                    <a:lstStyle/>
                    <a:p>
                      <a:r>
                        <a:rPr lang="en-US" sz="1400" dirty="0"/>
                        <a:t>USERTYPENO</a:t>
                      </a:r>
                      <a:endParaRPr lang="en-IN" sz="1400" dirty="0"/>
                    </a:p>
                  </a:txBody>
                  <a:tcPr/>
                </a:tc>
                <a:tc>
                  <a:txBody>
                    <a:bodyPr/>
                    <a:lstStyle/>
                    <a:p>
                      <a:r>
                        <a:rPr lang="en-US" sz="1400" dirty="0"/>
                        <a:t>Number</a:t>
                      </a:r>
                      <a:endParaRPr lang="en-IN" sz="1400" dirty="0"/>
                    </a:p>
                  </a:txBody>
                  <a:tcPr/>
                </a:tc>
                <a:tc>
                  <a:txBody>
                    <a:bodyPr/>
                    <a:lstStyle/>
                    <a:p>
                      <a:r>
                        <a:rPr lang="en-US" sz="1400" dirty="0"/>
                        <a:t>PRIMARY KEY</a:t>
                      </a:r>
                      <a:endParaRPr lang="en-IN" sz="1400" dirty="0"/>
                    </a:p>
                  </a:txBody>
                  <a:tcPr/>
                </a:tc>
                <a:extLst>
                  <a:ext uri="{0D108BD9-81ED-4DB2-BD59-A6C34878D82A}">
                    <a16:rowId xmlns:a16="http://schemas.microsoft.com/office/drawing/2014/main" val="1743644113"/>
                  </a:ext>
                </a:extLst>
              </a:tr>
              <a:tr h="370840">
                <a:tc>
                  <a:txBody>
                    <a:bodyPr/>
                    <a:lstStyle/>
                    <a:p>
                      <a:r>
                        <a:rPr lang="en-US" sz="1400" dirty="0"/>
                        <a:t>USERTYPE</a:t>
                      </a:r>
                      <a:endParaRPr lang="en-IN" sz="1400" dirty="0"/>
                    </a:p>
                  </a:txBody>
                  <a:tcPr/>
                </a:tc>
                <a:tc>
                  <a:txBody>
                    <a:bodyPr/>
                    <a:lstStyle/>
                    <a:p>
                      <a:r>
                        <a:rPr lang="en-US" sz="1400" dirty="0"/>
                        <a:t>Varchar2 (50)</a:t>
                      </a:r>
                      <a:endParaRPr lang="en-IN" sz="1400" dirty="0"/>
                    </a:p>
                  </a:txBody>
                  <a:tcPr/>
                </a:tc>
                <a:tc>
                  <a:txBody>
                    <a:bodyPr/>
                    <a:lstStyle/>
                    <a:p>
                      <a:r>
                        <a:rPr lang="en-US" sz="1400" dirty="0"/>
                        <a:t>UNIQUE , NOT NULL</a:t>
                      </a:r>
                      <a:endParaRPr lang="en-IN" sz="1400" dirty="0"/>
                    </a:p>
                  </a:txBody>
                  <a:tcPr/>
                </a:tc>
                <a:extLst>
                  <a:ext uri="{0D108BD9-81ED-4DB2-BD59-A6C34878D82A}">
                    <a16:rowId xmlns:a16="http://schemas.microsoft.com/office/drawing/2014/main" val="3380570172"/>
                  </a:ext>
                </a:extLst>
              </a:tr>
            </a:tbl>
          </a:graphicData>
        </a:graphic>
      </p:graphicFrame>
      <p:sp>
        <p:nvSpPr>
          <p:cNvPr id="4" name="Title 1">
            <a:extLst>
              <a:ext uri="{FF2B5EF4-FFF2-40B4-BE49-F238E27FC236}">
                <a16:creationId xmlns:a16="http://schemas.microsoft.com/office/drawing/2014/main" id="{F137E417-AB9F-44F0-9C87-3E88C42E7161}"/>
              </a:ext>
            </a:extLst>
          </p:cNvPr>
          <p:cNvSpPr txBox="1">
            <a:spLocks/>
          </p:cNvSpPr>
          <p:nvPr/>
        </p:nvSpPr>
        <p:spPr>
          <a:xfrm>
            <a:off x="1017323" y="488795"/>
            <a:ext cx="10157354" cy="1048544"/>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a:lstStyle>
          <a:p>
            <a:r>
              <a:rPr lang="en-US" b="1" dirty="0"/>
              <a:t>Tables in Database:</a:t>
            </a:r>
            <a:endParaRPr lang="en-IN" b="1" dirty="0"/>
          </a:p>
        </p:txBody>
      </p:sp>
    </p:spTree>
    <p:extLst>
      <p:ext uri="{BB962C8B-B14F-4D97-AF65-F5344CB8AC3E}">
        <p14:creationId xmlns:p14="http://schemas.microsoft.com/office/powerpoint/2010/main" val="283179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ooks 16x9">
  <a:themeElements>
    <a:clrScheme name="Books_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extLst>
    <a:ext uri="{05A4C25C-085E-4340-85A3-A5531E510DB2}">
      <thm15:themeFamily xmlns:thm15="http://schemas.microsoft.com/office/thememl/2012/main" name="TF02787940.potx" id="{9A4E33EC-D715-440E-9062-8AFA4CC9E341}" vid="{0DFBCB81-4ACA-49F1-BA1C-2B43B27F1FC4}"/>
    </a:ext>
  </a:extLst>
</a:theme>
</file>

<file path=docProps/app.xml><?xml version="1.0" encoding="utf-8"?>
<Properties xmlns="http://schemas.openxmlformats.org/officeDocument/2006/extended-properties" xmlns:vt="http://schemas.openxmlformats.org/officeDocument/2006/docPropsVTypes">
  <Template/>
  <TotalTime>376</TotalTime>
  <Words>842</Words>
  <Application>Microsoft Office PowerPoint</Application>
  <PresentationFormat>Widescreen</PresentationFormat>
  <Paragraphs>207</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Century Gothic</vt:lpstr>
      <vt:lpstr>Wingdings</vt:lpstr>
      <vt:lpstr>Books 16x9</vt:lpstr>
      <vt:lpstr>ONLINE LIBRARY  MANAGEMENT SYSTEM OF AN  INSTITUTE</vt:lpstr>
      <vt:lpstr>INTRODUCTION</vt:lpstr>
      <vt:lpstr>SYSTEM OBJECTIVE</vt:lpstr>
      <vt:lpstr>SOFTWARE TOOLS USED</vt:lpstr>
      <vt:lpstr>ANALYSIS MODEL</vt:lpstr>
      <vt:lpstr>ER DIAGRAM</vt:lpstr>
      <vt:lpstr>PowerPoint Presentation</vt:lpstr>
      <vt:lpstr>LOGIN DECISION TREE</vt:lpstr>
      <vt:lpstr>UserTypes Table</vt:lpstr>
      <vt:lpstr>SiteUsers Table</vt:lpstr>
      <vt:lpstr>Members Table</vt:lpstr>
      <vt:lpstr>Clerk Table</vt:lpstr>
      <vt:lpstr>Books Table</vt:lpstr>
      <vt:lpstr>BookIssue Table</vt:lpstr>
      <vt:lpstr>Payments Table</vt:lpstr>
      <vt:lpstr>ActivityLog Table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LIBRARY SYSTEM MANAGEMENT OF THE  INSTITUTE</dc:title>
  <dc:creator>Arindam Halder</dc:creator>
  <cp:lastModifiedBy>Abhishek Maurya</cp:lastModifiedBy>
  <cp:revision>21</cp:revision>
  <dcterms:created xsi:type="dcterms:W3CDTF">2020-12-07T08:49:00Z</dcterms:created>
  <dcterms:modified xsi:type="dcterms:W3CDTF">2021-11-30T10:15:13Z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

<file path=docProps/thumbnail.jpeg>
</file>